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4"/>
  </p:notesMasterIdLst>
  <p:sldIdLst>
    <p:sldId id="256" r:id="rId2"/>
    <p:sldId id="368" r:id="rId3"/>
    <p:sldId id="369" r:id="rId4"/>
    <p:sldId id="367" r:id="rId5"/>
    <p:sldId id="370" r:id="rId6"/>
    <p:sldId id="372" r:id="rId7"/>
    <p:sldId id="371" r:id="rId8"/>
    <p:sldId id="308" r:id="rId9"/>
    <p:sldId id="305" r:id="rId10"/>
    <p:sldId id="304" r:id="rId11"/>
    <p:sldId id="375" r:id="rId12"/>
    <p:sldId id="374" r:id="rId13"/>
    <p:sldId id="306" r:id="rId14"/>
    <p:sldId id="373" r:id="rId15"/>
    <p:sldId id="309" r:id="rId16"/>
    <p:sldId id="307" r:id="rId17"/>
    <p:sldId id="323" r:id="rId18"/>
    <p:sldId id="324" r:id="rId19"/>
    <p:sldId id="328" r:id="rId20"/>
    <p:sldId id="310" r:id="rId21"/>
    <p:sldId id="325" r:id="rId22"/>
    <p:sldId id="326" r:id="rId23"/>
    <p:sldId id="329" r:id="rId24"/>
    <p:sldId id="327" r:id="rId25"/>
    <p:sldId id="312" r:id="rId26"/>
    <p:sldId id="341" r:id="rId27"/>
    <p:sldId id="342" r:id="rId28"/>
    <p:sldId id="340" r:id="rId29"/>
    <p:sldId id="313" r:id="rId30"/>
    <p:sldId id="343" r:id="rId31"/>
    <p:sldId id="344" r:id="rId32"/>
    <p:sldId id="345" r:id="rId33"/>
    <p:sldId id="318" r:id="rId34"/>
    <p:sldId id="346" r:id="rId35"/>
    <p:sldId id="347" r:id="rId36"/>
    <p:sldId id="364" r:id="rId37"/>
    <p:sldId id="314" r:id="rId38"/>
    <p:sldId id="365" r:id="rId39"/>
    <p:sldId id="366" r:id="rId40"/>
    <p:sldId id="311" r:id="rId41"/>
    <p:sldId id="330" r:id="rId42"/>
    <p:sldId id="331" r:id="rId43"/>
    <p:sldId id="332" r:id="rId44"/>
    <p:sldId id="333" r:id="rId45"/>
    <p:sldId id="334" r:id="rId46"/>
    <p:sldId id="315" r:id="rId47"/>
    <p:sldId id="349" r:id="rId48"/>
    <p:sldId id="348" r:id="rId49"/>
    <p:sldId id="322" r:id="rId50"/>
    <p:sldId id="335" r:id="rId51"/>
    <p:sldId id="338" r:id="rId52"/>
    <p:sldId id="336" r:id="rId53"/>
    <p:sldId id="337" r:id="rId54"/>
    <p:sldId id="339" r:id="rId55"/>
    <p:sldId id="321" r:id="rId56"/>
    <p:sldId id="359" r:id="rId57"/>
    <p:sldId id="360" r:id="rId58"/>
    <p:sldId id="361" r:id="rId59"/>
    <p:sldId id="362" r:id="rId60"/>
    <p:sldId id="363" r:id="rId61"/>
    <p:sldId id="320" r:id="rId62"/>
    <p:sldId id="351" r:id="rId63"/>
    <p:sldId id="350" r:id="rId64"/>
    <p:sldId id="352" r:id="rId65"/>
    <p:sldId id="353" r:id="rId66"/>
    <p:sldId id="319" r:id="rId67"/>
    <p:sldId id="356" r:id="rId68"/>
    <p:sldId id="354" r:id="rId69"/>
    <p:sldId id="355" r:id="rId70"/>
    <p:sldId id="357" r:id="rId71"/>
    <p:sldId id="358" r:id="rId72"/>
    <p:sldId id="303" r:id="rId7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624" autoAdjust="0"/>
  </p:normalViewPr>
  <p:slideViewPr>
    <p:cSldViewPr>
      <p:cViewPr>
        <p:scale>
          <a:sx n="80" d="100"/>
          <a:sy n="80" d="100"/>
        </p:scale>
        <p:origin x="-1086" y="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6CBD-69C8-4EE0-A134-F9B3D459078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53860-41EE-41B6-A393-95716590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4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53860-41EE-41B6-A393-957165903E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2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/>
              <a:t>BERT</a:t>
            </a:r>
            <a:r>
              <a:rPr lang="zh-CN" altLang="en-US" sz="4800" dirty="0" smtClean="0"/>
              <a:t>等预训练语言模型</a:t>
            </a:r>
            <a:endParaRPr 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八斗人工智能学院</a:t>
            </a:r>
            <a:endParaRPr lang="en-US" altLang="zh-CN" dirty="0" smtClean="0"/>
          </a:p>
          <a:p>
            <a:r>
              <a:rPr lang="zh-CN" altLang="en-US" dirty="0"/>
              <a:t>宋学林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8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92" y="4165160"/>
            <a:ext cx="5310926" cy="207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-self-attention</a:t>
            </a:r>
            <a:endParaRPr lang="en-US" dirty="0"/>
          </a:p>
        </p:txBody>
      </p:sp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66331"/>
            <a:ext cx="4093865" cy="46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50" y="2780928"/>
            <a:ext cx="5131368" cy="88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24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-Multi-Head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23872"/>
            <a:ext cx="2829320" cy="361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05100"/>
            <a:ext cx="269557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07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-Encoder</a:t>
            </a:r>
            <a:endParaRPr lang="en-US" dirty="0"/>
          </a:p>
        </p:txBody>
      </p:sp>
      <p:pic>
        <p:nvPicPr>
          <p:cNvPr id="2050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52524"/>
            <a:ext cx="5434553" cy="49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644272" y="2648685"/>
            <a:ext cx="4499728" cy="509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44272" y="2648685"/>
                <a:ext cx="464997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𝑜𝑢𝑡𝑝𝑢𝑡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𝐿𝑖𝑛𝑒𝑟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𝑔𝑒𝑙𝑢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𝐿𝑖𝑛𝑒𝑟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72" y="2648685"/>
                <a:ext cx="4649971" cy="50917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303328" y="4901198"/>
            <a:ext cx="4644008" cy="509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49778" y="4901198"/>
                <a:ext cx="5057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𝑜𝑢𝑡𝑝𝑢𝑡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𝐿𝑖𝑛𝑒𝑟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78" y="4901198"/>
                <a:ext cx="505776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180325" y="3921029"/>
            <a:ext cx="398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LayerNorm</a:t>
            </a:r>
            <a:r>
              <a:rPr lang="en-US" i="1" dirty="0" smtClean="0"/>
              <a:t>(</a:t>
            </a:r>
            <a:r>
              <a:rPr lang="en-US" i="1" dirty="0" err="1" smtClean="0"/>
              <a:t>Xembedding</a:t>
            </a:r>
            <a:r>
              <a:rPr lang="en-US" i="1" dirty="0" smtClean="0"/>
              <a:t>+ </a:t>
            </a:r>
            <a:r>
              <a:rPr lang="en-US" i="1" dirty="0" err="1" smtClean="0"/>
              <a:t>Xattention</a:t>
            </a:r>
            <a:r>
              <a:rPr lang="en-US" i="1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5149" y="2132856"/>
            <a:ext cx="398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LayerNorm</a:t>
            </a:r>
            <a:r>
              <a:rPr lang="en-US" i="1" dirty="0" smtClean="0"/>
              <a:t>(X forward+ </a:t>
            </a:r>
            <a:r>
              <a:rPr lang="en-US" i="1" dirty="0" err="1" smtClean="0"/>
              <a:t>Xattention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436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的优势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zh-CN" altLang="en-US" dirty="0" smtClean="0"/>
              <a:t>、通过预训练利用了海量无标注文本数据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2</a:t>
            </a:r>
            <a:r>
              <a:rPr lang="zh-CN" altLang="en-US" dirty="0" smtClean="0"/>
              <a:t>、相比词向量，</a:t>
            </a:r>
            <a:r>
              <a:rPr lang="en-US" altLang="zh-CN" dirty="0" smtClean="0"/>
              <a:t>BERT</a:t>
            </a:r>
            <a:r>
              <a:rPr lang="zh-CN" altLang="en-US" dirty="0" smtClean="0"/>
              <a:t>的文本表示结合了语境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Transformer</a:t>
            </a:r>
            <a:r>
              <a:rPr lang="zh-CN" altLang="en-US" dirty="0" smtClean="0"/>
              <a:t>模型结构有很强的拟合能力，词与词之间的距离不会造成关系计算上的损失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4</a:t>
            </a:r>
            <a:r>
              <a:rPr lang="zh-CN" altLang="en-US" dirty="0" smtClean="0"/>
              <a:t>、效果大幅提升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的劣势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zh-CN" altLang="en-US" dirty="0" smtClean="0"/>
              <a:t>预训练需要数据，时间，和机器（开源模型缓解了这一问题）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2.</a:t>
            </a:r>
            <a:r>
              <a:rPr lang="zh-CN" altLang="en-US" dirty="0" smtClean="0"/>
              <a:t>难以应用在生成式任务上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3.</a:t>
            </a:r>
            <a:r>
              <a:rPr lang="zh-CN" altLang="en-US" dirty="0" smtClean="0"/>
              <a:t>参数量大，运算复杂，满足不了部分真实场景</a:t>
            </a:r>
            <a:r>
              <a:rPr lang="zh-CN" altLang="en-US" dirty="0"/>
              <a:t>性能</a:t>
            </a:r>
            <a:r>
              <a:rPr lang="zh-CN" altLang="en-US" dirty="0" smtClean="0"/>
              <a:t>需求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smtClean="0"/>
              <a:t>4.</a:t>
            </a:r>
            <a:r>
              <a:rPr lang="zh-CN" altLang="en-US" dirty="0" smtClean="0"/>
              <a:t>没有下游数据做</a:t>
            </a:r>
            <a:r>
              <a:rPr lang="en-US" altLang="zh-CN" dirty="0" smtClean="0"/>
              <a:t>fine-tune</a:t>
            </a:r>
            <a:r>
              <a:rPr lang="zh-CN" altLang="en-US" dirty="0" smtClean="0"/>
              <a:t>，效果依然不理想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2967" y="2967335"/>
            <a:ext cx="60580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预训练模型的发展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753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ELMo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早于</a:t>
            </a:r>
            <a:r>
              <a:rPr lang="en-US" altLang="zh-CN" dirty="0" smtClean="0"/>
              <a:t>BERT</a:t>
            </a:r>
            <a:r>
              <a:rPr lang="zh-CN" altLang="en-US" dirty="0" smtClean="0"/>
              <a:t>，强调了</a:t>
            </a:r>
            <a:r>
              <a:rPr lang="en-US" altLang="zh-CN" dirty="0" smtClean="0"/>
              <a:t>context embedding</a:t>
            </a:r>
            <a:r>
              <a:rPr lang="zh-CN" altLang="en-US" dirty="0" smtClean="0"/>
              <a:t>的重要性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作为核心编码器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AutoShape 2" descr="https://img2018.cnblogs.com/blog/1335117/201812/1335117-20181203205511185-937791986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8" y="2924944"/>
            <a:ext cx="757434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7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ELMo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意识到了双向信息的重要性</a:t>
            </a:r>
            <a:endParaRPr lang="en-US" altLang="zh-CN" dirty="0" smtClean="0"/>
          </a:p>
          <a:p>
            <a:r>
              <a:rPr lang="zh-CN" altLang="en-US" dirty="0" smtClean="0"/>
              <a:t>同时使用前向和后向的语言模型，将隐含层拼接起来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前向：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后向：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优化目标：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35" y="3104015"/>
            <a:ext cx="4887945" cy="96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824" y="4099847"/>
            <a:ext cx="4904968" cy="85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164629"/>
            <a:ext cx="4276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32292" y="5960963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本质上仍是单向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343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ELMo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建议的下游任务使用方式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i="1" dirty="0" smtClean="0"/>
              <a:t>freeze </a:t>
            </a:r>
            <a:r>
              <a:rPr lang="en-US" i="1" dirty="0"/>
              <a:t>the weights of the </a:t>
            </a:r>
            <a:r>
              <a:rPr lang="en-US" i="1" dirty="0" err="1"/>
              <a:t>biLM</a:t>
            </a:r>
            <a:r>
              <a:rPr lang="en-US" i="1" dirty="0"/>
              <a:t> and </a:t>
            </a:r>
            <a:r>
              <a:rPr lang="en-US" i="1" dirty="0" smtClean="0"/>
              <a:t>then concatenate </a:t>
            </a:r>
            <a:r>
              <a:rPr lang="en-US" i="1" dirty="0"/>
              <a:t>the </a:t>
            </a:r>
            <a:r>
              <a:rPr lang="en-US" i="1" dirty="0" err="1"/>
              <a:t>ELMo</a:t>
            </a:r>
            <a:r>
              <a:rPr lang="en-US" i="1" dirty="0"/>
              <a:t> vector </a:t>
            </a:r>
            <a:r>
              <a:rPr lang="en-US" i="1" dirty="0" err="1" smtClean="0"/>
              <a:t>ELMo</a:t>
            </a:r>
            <a:r>
              <a:rPr lang="en-US" i="1" baseline="-25000" dirty="0" err="1" smtClean="0"/>
              <a:t>task</a:t>
            </a:r>
            <a:r>
              <a:rPr lang="en-US" i="1" baseline="30000" dirty="0" err="1" smtClean="0"/>
              <a:t>k</a:t>
            </a:r>
            <a:r>
              <a:rPr lang="en-US" i="1" baseline="30000" dirty="0" smtClean="0"/>
              <a:t> </a:t>
            </a:r>
            <a:r>
              <a:rPr lang="en-US" i="1" dirty="0"/>
              <a:t>with 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i="1" dirty="0"/>
              <a:t> and pass the </a:t>
            </a:r>
            <a:r>
              <a:rPr lang="en-US" i="1" dirty="0" err="1"/>
              <a:t>ELMo</a:t>
            </a:r>
            <a:r>
              <a:rPr lang="en-US" i="1" dirty="0"/>
              <a:t> enhanced representation [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i="1" dirty="0"/>
              <a:t>; </a:t>
            </a:r>
            <a:r>
              <a:rPr lang="en-US" i="1" dirty="0" err="1" smtClean="0"/>
              <a:t>ELMo</a:t>
            </a:r>
            <a:r>
              <a:rPr lang="en-US" i="1" baseline="-25000" dirty="0" err="1" smtClean="0"/>
              <a:t>task</a:t>
            </a:r>
            <a:r>
              <a:rPr lang="en-US" i="1" baseline="30000" dirty="0" err="1" smtClean="0"/>
              <a:t>k</a:t>
            </a:r>
            <a:r>
              <a:rPr lang="en-US" i="1" dirty="0" smtClean="0"/>
              <a:t> </a:t>
            </a:r>
            <a:r>
              <a:rPr lang="en-US" i="1" dirty="0"/>
              <a:t>] into the task </a:t>
            </a:r>
            <a:r>
              <a:rPr lang="en-US" i="1" dirty="0" smtClean="0"/>
              <a:t>RNN</a:t>
            </a:r>
          </a:p>
          <a:p>
            <a:endParaRPr lang="en-US" i="1" dirty="0"/>
          </a:p>
          <a:p>
            <a:r>
              <a:rPr lang="zh-CN" altLang="en-US" dirty="0" smtClean="0"/>
              <a:t>将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向量与词向量拼接输入下游模型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ELMo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i="1" dirty="0" smtClean="0"/>
              <a:t>We </a:t>
            </a:r>
            <a:r>
              <a:rPr lang="en-US" i="1" dirty="0"/>
              <a:t>have introduced </a:t>
            </a:r>
            <a:r>
              <a:rPr lang="en-US" i="1" dirty="0">
                <a:solidFill>
                  <a:srgbClr val="FF0000"/>
                </a:solidFill>
              </a:rPr>
              <a:t>a general approach</a:t>
            </a:r>
            <a:r>
              <a:rPr lang="en-US" i="1" dirty="0"/>
              <a:t> for </a:t>
            </a:r>
            <a:r>
              <a:rPr lang="en-US" i="1" dirty="0" smtClean="0"/>
              <a:t>learning </a:t>
            </a:r>
            <a:r>
              <a:rPr lang="en-US" i="1" dirty="0"/>
              <a:t>high-quality deep context-dependent </a:t>
            </a:r>
            <a:r>
              <a:rPr lang="en-US" i="1" dirty="0" smtClean="0"/>
              <a:t>representations </a:t>
            </a:r>
            <a:r>
              <a:rPr lang="en-US" i="1" dirty="0"/>
              <a:t>from </a:t>
            </a:r>
            <a:r>
              <a:rPr lang="en-US" i="1" dirty="0" err="1"/>
              <a:t>biLMs</a:t>
            </a:r>
            <a:r>
              <a:rPr lang="en-US" i="1" dirty="0"/>
              <a:t>, and shown </a:t>
            </a:r>
            <a:r>
              <a:rPr lang="en-US" i="1" dirty="0">
                <a:solidFill>
                  <a:srgbClr val="FF0000"/>
                </a:solidFill>
              </a:rPr>
              <a:t>large </a:t>
            </a:r>
            <a:r>
              <a:rPr lang="en-US" i="1" dirty="0" smtClean="0">
                <a:solidFill>
                  <a:srgbClr val="FF0000"/>
                </a:solidFill>
              </a:rPr>
              <a:t>improvements </a:t>
            </a:r>
            <a:r>
              <a:rPr lang="en-US" i="1" dirty="0"/>
              <a:t>when applying </a:t>
            </a:r>
            <a:r>
              <a:rPr lang="en-US" i="1" dirty="0" err="1"/>
              <a:t>ELMo</a:t>
            </a:r>
            <a:r>
              <a:rPr lang="en-US" i="1" dirty="0"/>
              <a:t> to </a:t>
            </a:r>
            <a:r>
              <a:rPr lang="en-US" i="1" dirty="0">
                <a:solidFill>
                  <a:srgbClr val="FF0000"/>
                </a:solidFill>
              </a:rPr>
              <a:t>a broad range of NLP </a:t>
            </a:r>
            <a:r>
              <a:rPr lang="en-US" i="1" dirty="0" smtClean="0">
                <a:solidFill>
                  <a:srgbClr val="FF0000"/>
                </a:solidFill>
              </a:rPr>
              <a:t>tasks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b="1" dirty="0" smtClean="0"/>
              <a:t>预</a:t>
            </a:r>
            <a:r>
              <a:rPr lang="zh-CN" altLang="en-US" b="1" dirty="0"/>
              <a:t>训练</a:t>
            </a:r>
            <a:r>
              <a:rPr lang="zh-CN" altLang="en-US" b="1" dirty="0" smtClean="0"/>
              <a:t>是一种通用的提升效果的手段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3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475861" y="2276872"/>
            <a:ext cx="5437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一、</a:t>
            </a:r>
            <a:r>
              <a:rPr lang="en-US" altLang="zh-CN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BERT</a:t>
            </a:r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的介绍</a:t>
            </a:r>
            <a:endParaRPr lang="en-US" altLang="zh-CN" sz="5400" b="1" cap="none" spc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544" y="4581128"/>
            <a:ext cx="71416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二</a:t>
            </a:r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、预训练模型的发展</a:t>
            </a:r>
            <a:endParaRPr lang="en-US" altLang="zh-CN" sz="5400" b="1" cap="none" spc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64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GPT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早</a:t>
            </a:r>
            <a:r>
              <a:rPr lang="zh-CN" altLang="en-US" dirty="0" smtClean="0"/>
              <a:t>于</a:t>
            </a:r>
            <a:r>
              <a:rPr lang="en-US" altLang="zh-CN" dirty="0" smtClean="0"/>
              <a:t>BERT</a:t>
            </a:r>
            <a:r>
              <a:rPr lang="zh-CN" altLang="en-US" dirty="0" smtClean="0"/>
              <a:t>，启用了</a:t>
            </a:r>
            <a:r>
              <a:rPr lang="en-US" altLang="zh-CN" dirty="0" smtClean="0"/>
              <a:t>Transformer</a:t>
            </a:r>
            <a:r>
              <a:rPr lang="zh-CN" altLang="en-US" dirty="0" smtClean="0"/>
              <a:t>作为核心编码器</a:t>
            </a:r>
            <a:endParaRPr lang="en-US" altLang="zh-CN" dirty="0" smtClean="0"/>
          </a:p>
          <a:p>
            <a:r>
              <a:rPr lang="zh-CN" altLang="en-US" dirty="0" smtClean="0"/>
              <a:t>开始使用特有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连接不同句子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8" y="2996952"/>
            <a:ext cx="875977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29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GPT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语言模型采取单向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在语言模型预训练的基础上，增加了有监督任务训练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基本上实锤了</a:t>
            </a:r>
            <a:r>
              <a:rPr lang="en-US" altLang="zh-CN" dirty="0" smtClean="0"/>
              <a:t>Transformer</a:t>
            </a:r>
            <a:r>
              <a:rPr lang="zh-CN" altLang="en-US" dirty="0" smtClean="0"/>
              <a:t>优于</a:t>
            </a:r>
            <a:r>
              <a:rPr lang="en-US" altLang="zh-CN" dirty="0" smtClean="0"/>
              <a:t>LSTM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82" y="5661248"/>
            <a:ext cx="86391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5" y="5108798"/>
            <a:ext cx="8801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086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0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GPT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Using unsupervised (pre-)training to boost performance</a:t>
            </a:r>
            <a:r>
              <a:rPr lang="en-US" i="1" dirty="0"/>
              <a:t> on discriminative tasks has long been an important goal of Machine Learning research. Our work suggests that </a:t>
            </a:r>
            <a:r>
              <a:rPr lang="en-US" i="1" dirty="0">
                <a:solidFill>
                  <a:srgbClr val="FF0000"/>
                </a:solidFill>
              </a:rPr>
              <a:t>achieving significant performance gains is indeed possible</a:t>
            </a:r>
            <a:r>
              <a:rPr lang="en-US" i="1" dirty="0"/>
              <a:t>, and offers hints as to what models (</a:t>
            </a:r>
            <a:r>
              <a:rPr lang="en-US" i="1" dirty="0">
                <a:solidFill>
                  <a:srgbClr val="FF0000"/>
                </a:solidFill>
              </a:rPr>
              <a:t>Transformers</a:t>
            </a:r>
            <a:r>
              <a:rPr lang="en-US" i="1" dirty="0"/>
              <a:t>) and data sets (text with long range dependencies) work best with this </a:t>
            </a:r>
            <a:r>
              <a:rPr lang="en-US" i="1" dirty="0" smtClean="0"/>
              <a:t>approach.</a:t>
            </a:r>
          </a:p>
          <a:p>
            <a:endParaRPr lang="en-US" b="1" dirty="0"/>
          </a:p>
          <a:p>
            <a:r>
              <a:rPr lang="zh-CN" altLang="en-US" b="1" dirty="0" smtClean="0"/>
              <a:t>明确指出预训练的是有效的，</a:t>
            </a:r>
            <a:r>
              <a:rPr lang="en-US" altLang="zh-CN" b="1" dirty="0" smtClean="0"/>
              <a:t>transformer</a:t>
            </a:r>
            <a:r>
              <a:rPr lang="zh-CN" altLang="en-US" b="1" dirty="0" smtClean="0"/>
              <a:t>是好用的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33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MASK LM</a:t>
            </a:r>
            <a:r>
              <a:rPr lang="zh-CN" altLang="en-US" dirty="0" smtClean="0"/>
              <a:t>任务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Next Sentence Predict</a:t>
            </a:r>
            <a:r>
              <a:rPr lang="zh-CN" altLang="en-US" dirty="0" smtClean="0"/>
              <a:t>任务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证明了</a:t>
            </a:r>
            <a:r>
              <a:rPr lang="en-US" altLang="zh-CN" dirty="0" smtClean="0"/>
              <a:t>MLM</a:t>
            </a:r>
            <a:r>
              <a:rPr lang="zh-CN" altLang="en-US" dirty="0" smtClean="0"/>
              <a:t>预训练强于单向（</a:t>
            </a:r>
            <a:r>
              <a:rPr lang="en-US" altLang="zh-CN" dirty="0" smtClean="0"/>
              <a:t>LTR  left to right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49594"/>
            <a:ext cx="5616624" cy="218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43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Recent empirical improvements due to </a:t>
            </a:r>
            <a:r>
              <a:rPr lang="en-US" i="1" dirty="0" smtClean="0"/>
              <a:t>transfer learning </a:t>
            </a:r>
            <a:r>
              <a:rPr lang="en-US" i="1" dirty="0"/>
              <a:t>with language models have </a:t>
            </a:r>
            <a:r>
              <a:rPr lang="en-US" i="1" dirty="0" smtClean="0"/>
              <a:t>demonstrated that </a:t>
            </a:r>
            <a:r>
              <a:rPr lang="en-US" i="1" dirty="0"/>
              <a:t>rich, </a:t>
            </a:r>
            <a:r>
              <a:rPr lang="en-US" i="1" dirty="0">
                <a:solidFill>
                  <a:srgbClr val="FF0000"/>
                </a:solidFill>
              </a:rPr>
              <a:t>unsupervised pre-training is</a:t>
            </a:r>
            <a:r>
              <a:rPr lang="en-US" i="1" dirty="0"/>
              <a:t> an </a:t>
            </a:r>
            <a:r>
              <a:rPr lang="en-US" i="1" dirty="0" smtClean="0">
                <a:solidFill>
                  <a:srgbClr val="FF0000"/>
                </a:solidFill>
              </a:rPr>
              <a:t>integral</a:t>
            </a:r>
            <a:r>
              <a:rPr lang="en-US" i="1" dirty="0" smtClean="0"/>
              <a:t> part </a:t>
            </a:r>
            <a:r>
              <a:rPr lang="en-US" i="1" dirty="0"/>
              <a:t>of many language </a:t>
            </a:r>
            <a:r>
              <a:rPr lang="en-US" i="1" dirty="0" smtClean="0"/>
              <a:t>understanding </a:t>
            </a:r>
            <a:r>
              <a:rPr lang="en-US" i="1" dirty="0"/>
              <a:t>systems</a:t>
            </a:r>
            <a:r>
              <a:rPr lang="en-US" i="1" dirty="0" smtClean="0"/>
              <a:t>.</a:t>
            </a:r>
          </a:p>
          <a:p>
            <a:r>
              <a:rPr lang="en-US" i="1" dirty="0"/>
              <a:t>Our major contribution is further </a:t>
            </a:r>
            <a:r>
              <a:rPr lang="en-US" i="1" dirty="0" smtClean="0"/>
              <a:t>generalizing </a:t>
            </a:r>
            <a:r>
              <a:rPr lang="en-US" i="1" dirty="0"/>
              <a:t>these findings to </a:t>
            </a:r>
            <a:r>
              <a:rPr lang="en-US" i="1" dirty="0">
                <a:solidFill>
                  <a:srgbClr val="FF0000"/>
                </a:solidFill>
              </a:rPr>
              <a:t>deep bidirectional </a:t>
            </a:r>
            <a:r>
              <a:rPr lang="en-US" i="1" dirty="0" smtClean="0">
                <a:solidFill>
                  <a:srgbClr val="FF0000"/>
                </a:solidFill>
              </a:rPr>
              <a:t>architectures</a:t>
            </a:r>
            <a:r>
              <a:rPr lang="en-US" i="1" dirty="0"/>
              <a:t>, allowing the same pre-trained model to </a:t>
            </a:r>
            <a:r>
              <a:rPr lang="en-US" i="1" dirty="0" smtClean="0"/>
              <a:t>successfully </a:t>
            </a:r>
            <a:r>
              <a:rPr lang="en-US" i="1" dirty="0"/>
              <a:t>tackle a broad set of NLP </a:t>
            </a:r>
            <a:r>
              <a:rPr lang="en-US" i="1" dirty="0" smtClean="0"/>
              <a:t>task</a:t>
            </a:r>
          </a:p>
          <a:p>
            <a:endParaRPr lang="en-US" dirty="0"/>
          </a:p>
          <a:p>
            <a:r>
              <a:rPr lang="zh-CN" altLang="en-US" b="1" dirty="0" smtClean="0"/>
              <a:t>从此以后，预训练就是起跑线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279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Ernie-</a:t>
            </a:r>
            <a:r>
              <a:rPr lang="en-US" dirty="0" err="1" smtClean="0"/>
              <a:t>baidu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Mask</a:t>
            </a:r>
            <a:r>
              <a:rPr lang="zh-CN" altLang="en-US" dirty="0" smtClean="0"/>
              <a:t>随机</a:t>
            </a:r>
            <a:r>
              <a:rPr lang="en-US" altLang="zh-CN" dirty="0" smtClean="0"/>
              <a:t>token  -&gt;  </a:t>
            </a:r>
            <a:r>
              <a:rPr lang="en-US" dirty="0" smtClean="0"/>
              <a:t>Mask</a:t>
            </a:r>
            <a:r>
              <a:rPr lang="zh-CN" altLang="en-US" dirty="0" smtClean="0"/>
              <a:t>实体或词组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21" y="2562225"/>
            <a:ext cx="7345363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4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Ernie-</a:t>
            </a:r>
            <a:r>
              <a:rPr lang="en-US" dirty="0" err="1"/>
              <a:t>baidu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在一系列中文数据集上效果强于</a:t>
            </a:r>
            <a:r>
              <a:rPr lang="en-US" altLang="zh-CN" dirty="0" smtClean="0"/>
              <a:t>BERT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80928"/>
            <a:ext cx="892351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Ernie-</a:t>
            </a:r>
            <a:r>
              <a:rPr lang="en-US" dirty="0" err="1"/>
              <a:t>baidu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以完形填空的方式完成知识问答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8688387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0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Ernie-</a:t>
            </a:r>
            <a:r>
              <a:rPr lang="en-US" dirty="0" err="1" smtClean="0"/>
              <a:t>baidu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We introduce a new learning processing of language model which masking the units such </a:t>
            </a:r>
            <a:r>
              <a:rPr lang="en-US" i="1" dirty="0">
                <a:solidFill>
                  <a:srgbClr val="FF0000"/>
                </a:solidFill>
              </a:rPr>
              <a:t>as phrases and entities</a:t>
            </a:r>
            <a:r>
              <a:rPr lang="en-US" i="1" dirty="0"/>
              <a:t> in order to </a:t>
            </a:r>
            <a:r>
              <a:rPr lang="en-US" i="1" dirty="0">
                <a:solidFill>
                  <a:srgbClr val="FF0000"/>
                </a:solidFill>
              </a:rPr>
              <a:t>implicitly learn both syntactic and semantic information </a:t>
            </a:r>
            <a:r>
              <a:rPr lang="en-US" i="1" dirty="0"/>
              <a:t>from these </a:t>
            </a:r>
            <a:r>
              <a:rPr lang="en-US" i="1" dirty="0" smtClean="0"/>
              <a:t>units</a:t>
            </a:r>
          </a:p>
          <a:p>
            <a:endParaRPr lang="en-US" altLang="zh-CN" dirty="0"/>
          </a:p>
          <a:p>
            <a:r>
              <a:rPr lang="zh-CN" altLang="en-US" b="1" dirty="0" smtClean="0"/>
              <a:t>这种做法在本质上相当于在预训练中加入了先验知识，可以更好的学习该语言</a:t>
            </a:r>
            <a:endParaRPr lang="en-US" altLang="zh-CN" b="1" dirty="0" smtClean="0"/>
          </a:p>
          <a:p>
            <a:endParaRPr lang="en-US" b="1" dirty="0"/>
          </a:p>
          <a:p>
            <a:r>
              <a:rPr lang="zh-CN" altLang="en-US" dirty="0" smtClean="0"/>
              <a:t>但是这也意味着对未知语言可能会无法使用该策略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Ernie-</a:t>
            </a:r>
            <a:r>
              <a:rPr lang="en-US" altLang="zh-CN" dirty="0"/>
              <a:t> T</a:t>
            </a:r>
            <a:r>
              <a:rPr lang="en-US" dirty="0"/>
              <a:t>singhua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跟百度撞了名字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Baidu</a:t>
            </a:r>
            <a:r>
              <a:rPr lang="en-US" dirty="0"/>
              <a:t>: </a:t>
            </a:r>
            <a:r>
              <a:rPr lang="en-US" i="1" dirty="0"/>
              <a:t>Enhanced Representation through Knowledge </a:t>
            </a:r>
            <a:r>
              <a:rPr lang="en-US" i="1" dirty="0" smtClean="0"/>
              <a:t>Integration</a:t>
            </a:r>
            <a:endParaRPr lang="en-US" i="1" dirty="0"/>
          </a:p>
          <a:p>
            <a:r>
              <a:rPr lang="en-US" altLang="zh-CN" dirty="0" smtClean="0"/>
              <a:t>T</a:t>
            </a:r>
            <a:r>
              <a:rPr lang="en-US" dirty="0" smtClean="0"/>
              <a:t>singhua</a:t>
            </a:r>
            <a:r>
              <a:rPr lang="en-US" dirty="0"/>
              <a:t>: </a:t>
            </a:r>
            <a:r>
              <a:rPr lang="en-US" i="1" dirty="0"/>
              <a:t>Enhanced Language Representation with Informative 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8" y="2348880"/>
            <a:ext cx="7174416" cy="204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9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66256"/>
            <a:ext cx="51625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1580" y="211704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预训练语言模型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4866858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NLP</a:t>
            </a:r>
            <a:r>
              <a:rPr lang="zh-CN" altLang="en-US" sz="2800" dirty="0" smtClean="0">
                <a:latin typeface="+mj-ea"/>
                <a:ea typeface="+mj-ea"/>
              </a:rPr>
              <a:t>里程碑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452" y="346939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无监督训练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6021288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State of the art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8104" y="601986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Transformer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6254" y="344399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海量数据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7946" y="2117042"/>
            <a:ext cx="32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适配所有</a:t>
            </a:r>
            <a:r>
              <a:rPr lang="en-US" altLang="zh-CN" sz="2800" dirty="0" smtClean="0">
                <a:latin typeface="+mj-ea"/>
                <a:ea typeface="+mj-ea"/>
              </a:rPr>
              <a:t>NLP</a:t>
            </a:r>
            <a:r>
              <a:rPr lang="zh-CN" altLang="en-US" sz="2800" dirty="0" smtClean="0">
                <a:latin typeface="+mj-ea"/>
                <a:ea typeface="+mj-ea"/>
              </a:rPr>
              <a:t>任务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1310" y="484319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大力出奇迹</a:t>
            </a:r>
            <a:endParaRPr 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399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Ernie-</a:t>
            </a:r>
            <a:r>
              <a:rPr lang="en-US" altLang="zh-CN" dirty="0"/>
              <a:t> T</a:t>
            </a:r>
            <a:r>
              <a:rPr lang="en-US" dirty="0"/>
              <a:t>singhua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引入知识图谱，将实体信息融合到预训练任务中</a:t>
            </a:r>
            <a:endParaRPr lang="en-US" altLang="zh-CN" dirty="0" smtClean="0"/>
          </a:p>
          <a:p>
            <a:r>
              <a:rPr lang="zh-CN" altLang="en-US" dirty="0" smtClean="0"/>
              <a:t>使用了自己训练的知识图谱实体</a:t>
            </a:r>
            <a:r>
              <a:rPr lang="en-US" altLang="zh-CN" dirty="0" smtClean="0"/>
              <a:t>Embedding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0152"/>
            <a:ext cx="8402300" cy="3774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5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Ernie-</a:t>
            </a:r>
            <a:r>
              <a:rPr lang="en-US" altLang="zh-CN" dirty="0"/>
              <a:t> T</a:t>
            </a:r>
            <a:r>
              <a:rPr lang="en-US" dirty="0"/>
              <a:t>singhua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74" y="1988840"/>
            <a:ext cx="8229600" cy="4389120"/>
          </a:xfrm>
        </p:spPr>
        <p:txBody>
          <a:bodyPr/>
          <a:lstStyle/>
          <a:p>
            <a:r>
              <a:rPr lang="zh-CN" altLang="en-US" dirty="0" smtClean="0"/>
              <a:t>下游</a:t>
            </a:r>
            <a:r>
              <a:rPr lang="en-US" altLang="zh-CN" dirty="0" smtClean="0"/>
              <a:t>fine-tune</a:t>
            </a:r>
            <a:r>
              <a:rPr lang="zh-CN" altLang="en-US" dirty="0" smtClean="0"/>
              <a:t>修改</a:t>
            </a:r>
            <a:endParaRPr lang="en-US" altLang="zh-CN" dirty="0" smtClean="0"/>
          </a:p>
          <a:p>
            <a:r>
              <a:rPr lang="zh-CN" altLang="en-US" dirty="0" smtClean="0"/>
              <a:t>对于不同实体分类和关系分类引入了两种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来加强模型对实体信息的认知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3" y="3573016"/>
            <a:ext cx="8983327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47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Ernie-</a:t>
            </a:r>
            <a:r>
              <a:rPr lang="en-US" altLang="zh-CN" dirty="0"/>
              <a:t> T</a:t>
            </a:r>
            <a:r>
              <a:rPr lang="en-US" dirty="0"/>
              <a:t>singhua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It demonstrates </a:t>
            </a:r>
            <a:r>
              <a:rPr lang="en-US" i="1" dirty="0">
                <a:solidFill>
                  <a:srgbClr val="FF0000"/>
                </a:solidFill>
              </a:rPr>
              <a:t>extra </a:t>
            </a:r>
            <a:r>
              <a:rPr lang="en-US" i="1" dirty="0" smtClean="0">
                <a:solidFill>
                  <a:srgbClr val="FF0000"/>
                </a:solidFill>
              </a:rPr>
              <a:t>knowledge helps</a:t>
            </a:r>
            <a:r>
              <a:rPr lang="en-US" i="1" dirty="0" smtClean="0"/>
              <a:t> </a:t>
            </a:r>
            <a:r>
              <a:rPr lang="en-US" i="1" dirty="0"/>
              <a:t>the model make full use of small </a:t>
            </a:r>
            <a:r>
              <a:rPr lang="en-US" i="1" dirty="0" smtClean="0"/>
              <a:t>training data</a:t>
            </a:r>
            <a:r>
              <a:rPr lang="en-US" i="1" dirty="0"/>
              <a:t>, which is important for most NLP tasks </a:t>
            </a:r>
            <a:r>
              <a:rPr lang="en-US" i="1" dirty="0" smtClean="0"/>
              <a:t>as large-scale </a:t>
            </a:r>
            <a:r>
              <a:rPr lang="en-US" i="1" dirty="0"/>
              <a:t>annotated data is unavailable</a:t>
            </a:r>
            <a:r>
              <a:rPr lang="en-US" i="1" dirty="0" smtClean="0"/>
              <a:t>.</a:t>
            </a:r>
          </a:p>
          <a:p>
            <a:endParaRPr lang="en-US" i="1" dirty="0"/>
          </a:p>
          <a:p>
            <a:r>
              <a:rPr lang="zh-CN" altLang="en-US" b="1" dirty="0" smtClean="0"/>
              <a:t>强调了额外知识的重要性</a:t>
            </a:r>
            <a:endParaRPr lang="en-US" altLang="zh-CN" b="1" dirty="0" smtClean="0"/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但是</a:t>
            </a:r>
            <a:r>
              <a:rPr lang="en-US" altLang="zh-CN" sz="1800" dirty="0" smtClean="0"/>
              <a:t>Ernie</a:t>
            </a:r>
            <a:r>
              <a:rPr lang="zh-CN" altLang="en-US" sz="1800" dirty="0" smtClean="0"/>
              <a:t>本身其实缩小了</a:t>
            </a:r>
            <a:r>
              <a:rPr lang="en-US" altLang="zh-CN" sz="1800" dirty="0" smtClean="0"/>
              <a:t>encoder</a:t>
            </a:r>
            <a:r>
              <a:rPr lang="zh-CN" altLang="en-US" sz="1800" dirty="0"/>
              <a:t>主体</a:t>
            </a:r>
            <a:r>
              <a:rPr lang="zh-CN" altLang="en-US" sz="1800" dirty="0" smtClean="0"/>
              <a:t>模型，还缩短了训练句长，最终并没有很惊艳的效果，只在图谱挖掘相关的任务上有提升。</a:t>
            </a:r>
            <a:r>
              <a:rPr lang="zh-CN" altLang="en-US" sz="1800" dirty="0"/>
              <a:t>而且这种方法对额外知识的依赖很难</a:t>
            </a:r>
            <a:r>
              <a:rPr lang="zh-CN" altLang="en-US" sz="1800" dirty="0" smtClean="0"/>
              <a:t>满足。</a:t>
            </a:r>
            <a:endParaRPr lang="en-US" altLang="zh-CN" sz="1800" dirty="0" smtClean="0"/>
          </a:p>
          <a:p>
            <a:r>
              <a:rPr lang="zh-CN" altLang="en-US" sz="1800" dirty="0" smtClean="0"/>
              <a:t>可以看做他们对自己图谱工作的一种延伸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324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GPT2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Too </a:t>
            </a:r>
            <a:r>
              <a:rPr lang="en-US" b="1" dirty="0" smtClean="0"/>
              <a:t>Dangerous </a:t>
            </a:r>
            <a:r>
              <a:rPr lang="en-US" b="1" dirty="0"/>
              <a:t>to </a:t>
            </a:r>
            <a:r>
              <a:rPr lang="en-US" b="1" dirty="0" smtClean="0"/>
              <a:t>Release</a:t>
            </a:r>
            <a:r>
              <a:rPr lang="zh-CN" altLang="en-US" b="1" dirty="0" smtClean="0"/>
              <a:t>！</a:t>
            </a:r>
            <a:endParaRPr lang="en-US" altLang="zh-CN" b="1" dirty="0" smtClean="0"/>
          </a:p>
          <a:p>
            <a:endParaRPr lang="en-US" b="1" dirty="0"/>
          </a:p>
          <a:p>
            <a:r>
              <a:rPr lang="zh-CN" altLang="en-US" dirty="0" smtClean="0"/>
              <a:t>继续使用单向语言模型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继续使用</a:t>
            </a:r>
            <a:r>
              <a:rPr lang="en-US" altLang="zh-CN" dirty="0" smtClean="0"/>
              <a:t>transformer</a:t>
            </a:r>
            <a:r>
              <a:rPr lang="zh-CN" altLang="en-US" dirty="0" smtClean="0"/>
              <a:t>结构（</a:t>
            </a:r>
            <a:r>
              <a:rPr lang="zh-CN" altLang="en-US" dirty="0"/>
              <a:t>小改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Bigger model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more data</a:t>
            </a:r>
          </a:p>
          <a:p>
            <a:endParaRPr lang="en-US" dirty="0"/>
          </a:p>
          <a:p>
            <a:r>
              <a:rPr lang="zh-CN" altLang="en-US" dirty="0"/>
              <a:t>文本</a:t>
            </a:r>
            <a:r>
              <a:rPr lang="zh-CN" altLang="en-US" dirty="0" smtClean="0"/>
              <a:t>生成能力可圈可点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80" y="4301689"/>
            <a:ext cx="405675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52936"/>
            <a:ext cx="29813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6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GPT2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强调</a:t>
            </a:r>
            <a:r>
              <a:rPr lang="en-US" altLang="zh-CN" dirty="0" smtClean="0"/>
              <a:t>zero-shot</a:t>
            </a:r>
          </a:p>
          <a:p>
            <a:r>
              <a:rPr lang="zh-CN" altLang="en-US" dirty="0" smtClean="0"/>
              <a:t>任何一个任务，可以看做</a:t>
            </a:r>
            <a:endParaRPr lang="en-US" altLang="zh-CN" dirty="0" smtClean="0"/>
          </a:p>
          <a:p>
            <a:r>
              <a:rPr lang="zh-CN" altLang="en-US" dirty="0" smtClean="0"/>
              <a:t>所有任务可以概括为</a:t>
            </a:r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以翻译任务为例，希望语言模型输出：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20888"/>
            <a:ext cx="22479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4944"/>
            <a:ext cx="30194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982" y="4624866"/>
            <a:ext cx="6331793" cy="206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436510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Input       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99878" y="433283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7656" y="433435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GPT2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</a:t>
            </a:r>
            <a:r>
              <a:rPr lang="en-US" i="1" dirty="0">
                <a:solidFill>
                  <a:srgbClr val="FF0000"/>
                </a:solidFill>
              </a:rPr>
              <a:t>diversity of tasks </a:t>
            </a:r>
            <a:r>
              <a:rPr lang="en-US" i="1" dirty="0"/>
              <a:t>the model is able to perform in a </a:t>
            </a:r>
            <a:r>
              <a:rPr lang="en-US" i="1" dirty="0">
                <a:solidFill>
                  <a:srgbClr val="FF0000"/>
                </a:solidFill>
              </a:rPr>
              <a:t>zero-shot setting </a:t>
            </a:r>
            <a:r>
              <a:rPr lang="en-US" i="1" dirty="0"/>
              <a:t>suggests that high-capacity models trained to maximize the likelihood of a sufficiently varied text corpus begin to learn how to perform a surprising amount of tasks </a:t>
            </a:r>
            <a:r>
              <a:rPr lang="en-US" i="1" dirty="0">
                <a:solidFill>
                  <a:srgbClr val="FF0000"/>
                </a:solidFill>
              </a:rPr>
              <a:t>without the need for explicit </a:t>
            </a:r>
            <a:r>
              <a:rPr lang="en-US" i="1" dirty="0" smtClean="0">
                <a:solidFill>
                  <a:srgbClr val="FF0000"/>
                </a:solidFill>
              </a:rPr>
              <a:t>supervision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大规模语言模型可以在不做有监督训练的情况下，完成许多任务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2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UNILM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/>
              <a:t>UNI</a:t>
            </a:r>
            <a:r>
              <a:rPr lang="en-US" dirty="0" err="1"/>
              <a:t>fied</a:t>
            </a:r>
            <a:r>
              <a:rPr lang="en-US" dirty="0"/>
              <a:t> pre-trained </a:t>
            </a:r>
            <a:r>
              <a:rPr lang="en-US" u="sng" dirty="0"/>
              <a:t>L</a:t>
            </a:r>
            <a:r>
              <a:rPr lang="en-US" dirty="0"/>
              <a:t>anguage </a:t>
            </a:r>
            <a:r>
              <a:rPr lang="en-US" u="sng" dirty="0" smtClean="0"/>
              <a:t>M</a:t>
            </a:r>
            <a:r>
              <a:rPr lang="en-US" dirty="0" smtClean="0"/>
              <a:t>odel</a:t>
            </a:r>
          </a:p>
          <a:p>
            <a:endParaRPr lang="en-US" b="1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Bert</a:t>
            </a:r>
            <a:r>
              <a:rPr lang="zh-CN" altLang="en-US" dirty="0" smtClean="0"/>
              <a:t>的模型结构，同时进行</a:t>
            </a:r>
            <a:r>
              <a:rPr lang="en-US" altLang="zh-CN" dirty="0" smtClean="0"/>
              <a:t>Mask LM</a:t>
            </a:r>
            <a:r>
              <a:rPr lang="zh-CN" altLang="en-US" dirty="0" smtClean="0"/>
              <a:t>，单向</a:t>
            </a:r>
            <a:r>
              <a:rPr lang="en-US" altLang="zh-CN" dirty="0" smtClean="0"/>
              <a:t>LM</a:t>
            </a:r>
            <a:r>
              <a:rPr lang="zh-CN" altLang="en-US" dirty="0" smtClean="0"/>
              <a:t>，和</a:t>
            </a:r>
            <a:r>
              <a:rPr lang="en-US" altLang="zh-CN" dirty="0" smtClean="0"/>
              <a:t>seq2seq</a:t>
            </a:r>
            <a:r>
              <a:rPr lang="zh-CN" altLang="en-US" dirty="0" smtClean="0"/>
              <a:t>训练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使得预训练后模型可以更好的应用在生成式任务上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如机器翻译和机器摘要等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8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UNILM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3347"/>
            <a:ext cx="6984776" cy="510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19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UNILM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依靠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控制哪些词参与</a:t>
            </a:r>
            <a:r>
              <a:rPr lang="en-US" altLang="zh-CN" dirty="0" smtClean="0"/>
              <a:t>context embedding</a:t>
            </a:r>
            <a:r>
              <a:rPr lang="zh-CN" altLang="en-US" dirty="0" smtClean="0"/>
              <a:t>的计算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64904"/>
            <a:ext cx="626469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97152"/>
            <a:ext cx="7526337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69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UNILM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We propose a unified pre-training model, UNILM, which is jointly optimized for several LM objectives with shared parameters. The </a:t>
            </a:r>
            <a:r>
              <a:rPr lang="en-US" i="1" dirty="0">
                <a:solidFill>
                  <a:srgbClr val="FF0000"/>
                </a:solidFill>
              </a:rPr>
              <a:t>unification of bidirectional, unidirectional, and </a:t>
            </a:r>
            <a:r>
              <a:rPr lang="en-US" i="1" dirty="0" smtClean="0">
                <a:solidFill>
                  <a:srgbClr val="FF0000"/>
                </a:solidFill>
              </a:rPr>
              <a:t>sequence</a:t>
            </a:r>
            <a:r>
              <a:rPr lang="en-US" altLang="zh-CN" i="1" dirty="0" smtClean="0">
                <a:solidFill>
                  <a:srgbClr val="FF0000"/>
                </a:solidFill>
              </a:rPr>
              <a:t>-</a:t>
            </a:r>
            <a:r>
              <a:rPr lang="en-US" i="1" dirty="0" smtClean="0">
                <a:solidFill>
                  <a:srgbClr val="FF0000"/>
                </a:solidFill>
              </a:rPr>
              <a:t>to-sequence </a:t>
            </a:r>
            <a:r>
              <a:rPr lang="en-US" i="1" dirty="0">
                <a:solidFill>
                  <a:srgbClr val="FF0000"/>
                </a:solidFill>
              </a:rPr>
              <a:t>LMs</a:t>
            </a:r>
            <a:r>
              <a:rPr lang="en-US" i="1" dirty="0"/>
              <a:t> enables us to straightforwardly fine-tune the pre-trained UNILM for both NLU and NLG </a:t>
            </a:r>
            <a:r>
              <a:rPr lang="en-US" i="1" dirty="0" smtClean="0"/>
              <a:t>tasks</a:t>
            </a:r>
          </a:p>
          <a:p>
            <a:endParaRPr lang="en-US" i="1" dirty="0"/>
          </a:p>
          <a:p>
            <a:r>
              <a:rPr lang="zh-CN" altLang="en-US" dirty="0"/>
              <a:t>解决</a:t>
            </a:r>
            <a:r>
              <a:rPr lang="zh-CN" altLang="en-US" dirty="0" smtClean="0"/>
              <a:t>了原生</a:t>
            </a:r>
            <a:r>
              <a:rPr lang="en-US" altLang="zh-CN" dirty="0" smtClean="0"/>
              <a:t>BERT</a:t>
            </a:r>
            <a:r>
              <a:rPr lang="zh-CN" altLang="en-US" dirty="0" smtClean="0"/>
              <a:t>在生成式任务上的短板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9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传统方法  </a:t>
            </a:r>
            <a:r>
              <a:rPr lang="en-US" altLang="zh-CN" dirty="0" smtClean="0"/>
              <a:t>VS  </a:t>
            </a:r>
            <a:r>
              <a:rPr lang="zh-CN" altLang="en-US" dirty="0" smtClean="0"/>
              <a:t>预训练方法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</a:rPr>
              <a:t>收集海量无标注文本数据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2.</a:t>
            </a:r>
            <a:r>
              <a:rPr lang="zh-CN" altLang="en-US" dirty="0" smtClean="0">
                <a:solidFill>
                  <a:srgbClr val="FF0000"/>
                </a:solidFill>
              </a:rPr>
              <a:t>进行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zh-CN" altLang="en-US" dirty="0" smtClean="0">
                <a:solidFill>
                  <a:srgbClr val="FF0000"/>
                </a:solidFill>
              </a:rPr>
              <a:t>预训练，并在任务模型中使用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3.</a:t>
            </a:r>
            <a:r>
              <a:rPr lang="zh-CN" altLang="en-US" dirty="0" smtClean="0"/>
              <a:t>设计模型结构</a:t>
            </a:r>
            <a:endParaRPr lang="en-US" altLang="zh-CN" dirty="0" smtClean="0"/>
          </a:p>
          <a:p>
            <a:r>
              <a:rPr lang="en-US" dirty="0"/>
              <a:t>4</a:t>
            </a:r>
            <a:r>
              <a:rPr lang="en-US" dirty="0" smtClean="0"/>
              <a:t>.</a:t>
            </a:r>
            <a:r>
              <a:rPr lang="zh-CN" altLang="en-US" dirty="0" smtClean="0"/>
              <a:t>收集</a:t>
            </a:r>
            <a:r>
              <a:rPr lang="en-US" altLang="zh-CN" dirty="0" smtClean="0"/>
              <a:t>/</a:t>
            </a:r>
            <a:r>
              <a:rPr lang="zh-CN" altLang="en-US" dirty="0" smtClean="0"/>
              <a:t>标注训练数据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使用标注数据进行模型训练</a:t>
            </a:r>
            <a:endParaRPr lang="en-US" altLang="zh-CN" dirty="0" smtClean="0"/>
          </a:p>
          <a:p>
            <a:r>
              <a:rPr lang="en-US" dirty="0" smtClean="0"/>
              <a:t>6.</a:t>
            </a:r>
            <a:r>
              <a:rPr lang="zh-CN" altLang="en-US" dirty="0" smtClean="0"/>
              <a:t>真实场景模型预测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右大括号 3"/>
          <p:cNvSpPr/>
          <p:nvPr/>
        </p:nvSpPr>
        <p:spPr>
          <a:xfrm>
            <a:off x="5364088" y="4036144"/>
            <a:ext cx="144016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右大括号 4"/>
          <p:cNvSpPr/>
          <p:nvPr/>
        </p:nvSpPr>
        <p:spPr>
          <a:xfrm>
            <a:off x="7142980" y="2492896"/>
            <a:ext cx="144016" cy="31994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52120" y="467957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传统方法</a:t>
            </a:r>
            <a:endParaRPr lang="en-US" altLang="zh-CN" dirty="0" smtClean="0"/>
          </a:p>
          <a:p>
            <a:r>
              <a:rPr lang="en-US" altLang="zh-CN" dirty="0" smtClean="0"/>
              <a:t>Fine-tune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52320" y="390794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预训练方法</a:t>
            </a:r>
            <a:endParaRPr lang="en-US" altLang="zh-CN" dirty="0" smtClean="0"/>
          </a:p>
          <a:p>
            <a:r>
              <a:rPr lang="en-US" altLang="zh-CN" dirty="0" smtClean="0"/>
              <a:t>Pre-train + </a:t>
            </a:r>
          </a:p>
          <a:p>
            <a:r>
              <a:rPr lang="en-US" altLang="zh-CN" dirty="0" smtClean="0"/>
              <a:t>Fine-tune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2320" y="2642240"/>
            <a:ext cx="107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Pre-train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Transformer-XL &amp; </a:t>
            </a:r>
            <a:r>
              <a:rPr lang="en-US" altLang="zh-CN" dirty="0" err="1" smtClean="0"/>
              <a:t>XLNet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希望解决</a:t>
            </a:r>
            <a:r>
              <a:rPr lang="en-US" altLang="zh-CN" dirty="0" smtClean="0"/>
              <a:t>Transformer</a:t>
            </a:r>
            <a:r>
              <a:rPr lang="zh-CN" altLang="en-US" dirty="0" smtClean="0"/>
              <a:t>的长度限制问题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循环机制  </a:t>
            </a:r>
            <a:r>
              <a:rPr lang="en-US" dirty="0" smtClean="0"/>
              <a:t>Recurrence Mechanism</a:t>
            </a:r>
          </a:p>
          <a:p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13" y="3068960"/>
            <a:ext cx="7279843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8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Transformer-XL &amp; </a:t>
            </a:r>
            <a:r>
              <a:rPr lang="en-US" altLang="zh-CN" dirty="0" err="1"/>
              <a:t>XLNet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r>
              <a:rPr lang="en-US" altLang="zh-CN" dirty="0" smtClean="0"/>
              <a:t>RNN</a:t>
            </a:r>
            <a:r>
              <a:rPr lang="zh-CN" altLang="en-US" dirty="0" smtClean="0"/>
              <a:t>机制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将隐单元向量不断向后传递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 smtClean="0"/>
              <a:t>在</a:t>
            </a:r>
            <a:r>
              <a:rPr lang="en-US" altLang="zh-CN" dirty="0" smtClean="0"/>
              <a:t>Transformer</a:t>
            </a:r>
            <a:r>
              <a:rPr lang="zh-CN" altLang="en-US" dirty="0" smtClean="0"/>
              <a:t>中，将前一段文本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的隐向量与后一段文本印象里拼接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之后计算</a:t>
            </a:r>
            <a:r>
              <a:rPr lang="en-US" altLang="zh-CN" dirty="0" smtClean="0"/>
              <a:t>attention</a:t>
            </a:r>
            <a:endParaRPr 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88840"/>
            <a:ext cx="2996398" cy="21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222" y="4869160"/>
            <a:ext cx="5866592" cy="130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167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Transformer-XL &amp; </a:t>
            </a:r>
            <a:r>
              <a:rPr lang="en-US" altLang="zh-CN" dirty="0" err="1"/>
              <a:t>XLNet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zh-CN" altLang="en-US" dirty="0" smtClean="0"/>
              <a:t>相对位置编码  </a:t>
            </a:r>
            <a:r>
              <a:rPr lang="en-US" dirty="0"/>
              <a:t>Relative Positional Encodings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26" y="2420888"/>
            <a:ext cx="45053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26" y="4870839"/>
            <a:ext cx="4981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下箭头 3"/>
          <p:cNvSpPr/>
          <p:nvPr/>
        </p:nvSpPr>
        <p:spPr>
          <a:xfrm>
            <a:off x="2853575" y="4030040"/>
            <a:ext cx="195610" cy="67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3001" y="2492191"/>
            <a:ext cx="3744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E</a:t>
            </a:r>
            <a:r>
              <a:rPr lang="en-US" altLang="zh-CN" sz="2400" baseline="-25000" dirty="0" err="1" smtClean="0"/>
              <a:t>xi</a:t>
            </a:r>
            <a:r>
              <a:rPr lang="en-US" altLang="zh-CN" sz="2400" baseline="30000" dirty="0" err="1" smtClean="0"/>
              <a:t>T</a:t>
            </a:r>
            <a:r>
              <a:rPr lang="en-US" altLang="zh-CN" sz="2400" baseline="-25000" dirty="0" smtClean="0"/>
              <a:t> </a:t>
            </a:r>
            <a:r>
              <a:rPr lang="en-US" altLang="zh-CN" sz="2400" dirty="0" smtClean="0"/>
              <a:t>+ </a:t>
            </a:r>
            <a:r>
              <a:rPr lang="en-US" altLang="zh-CN" sz="2400" dirty="0" err="1" smtClean="0"/>
              <a:t>U</a:t>
            </a:r>
            <a:r>
              <a:rPr lang="en-US" altLang="zh-CN" sz="2400" baseline="-25000" dirty="0" err="1" smtClean="0"/>
              <a:t>i</a:t>
            </a:r>
            <a:r>
              <a:rPr lang="en-US" altLang="zh-CN" sz="2400" baseline="30000" dirty="0" err="1" smtClean="0"/>
              <a:t>T</a:t>
            </a:r>
            <a:r>
              <a:rPr lang="en-US" altLang="zh-CN" sz="2400" dirty="0" smtClean="0"/>
              <a:t>)</a:t>
            </a:r>
            <a:r>
              <a:rPr lang="en-US" altLang="zh-CN" sz="2400" dirty="0" err="1" smtClean="0"/>
              <a:t>W</a:t>
            </a:r>
            <a:r>
              <a:rPr lang="en-US" altLang="zh-CN" sz="2400" baseline="-25000" dirty="0" err="1" smtClean="0"/>
              <a:t>q</a:t>
            </a:r>
            <a:r>
              <a:rPr lang="en-US" altLang="zh-CN" sz="2400" baseline="30000" dirty="0" err="1" smtClean="0"/>
              <a:t>T</a:t>
            </a:r>
            <a:r>
              <a:rPr lang="en-US" altLang="zh-CN" sz="2400" dirty="0" err="1" smtClean="0"/>
              <a:t>W</a:t>
            </a:r>
            <a:r>
              <a:rPr lang="en-US" altLang="zh-CN" sz="2400" baseline="-25000" dirty="0" err="1" smtClean="0"/>
              <a:t>k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E</a:t>
            </a:r>
            <a:r>
              <a:rPr lang="en-US" altLang="zh-CN" sz="2400" baseline="-25000" dirty="0" err="1" smtClean="0"/>
              <a:t>xj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+ </a:t>
            </a:r>
            <a:r>
              <a:rPr lang="en-US" altLang="zh-CN" sz="2400" dirty="0" err="1" smtClean="0"/>
              <a:t>U</a:t>
            </a:r>
            <a:r>
              <a:rPr lang="en-US" altLang="zh-CN" sz="2400" baseline="-25000" dirty="0" err="1" smtClean="0"/>
              <a:t>j</a:t>
            </a:r>
            <a:r>
              <a:rPr lang="en-US" altLang="zh-CN" sz="2400" dirty="0" smtClean="0"/>
              <a:t>)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 word embedding</a:t>
            </a:r>
          </a:p>
          <a:p>
            <a:r>
              <a:rPr lang="en-US" sz="2400" dirty="0" smtClean="0"/>
              <a:t>U = position embedding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283001" y="4863279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R</a:t>
            </a:r>
            <a:r>
              <a:rPr lang="en-US" sz="2400" baseline="-25000" dirty="0" err="1" smtClean="0"/>
              <a:t>i</a:t>
            </a:r>
            <a:r>
              <a:rPr lang="en-US" sz="2400" baseline="-25000" dirty="0" smtClean="0"/>
              <a:t>-j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non </a:t>
            </a:r>
            <a:r>
              <a:rPr lang="en-US" altLang="zh-CN" sz="2400" dirty="0" smtClean="0"/>
              <a:t>trainable </a:t>
            </a:r>
          </a:p>
          <a:p>
            <a:r>
              <a:rPr lang="en-US" altLang="zh-CN" sz="2400" dirty="0" smtClean="0"/>
              <a:t>sinusoid </a:t>
            </a:r>
            <a:r>
              <a:rPr lang="en-US" altLang="zh-CN" sz="2400" dirty="0"/>
              <a:t>encoding matrix </a:t>
            </a:r>
            <a:endParaRPr lang="en-US" altLang="zh-CN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u, v  trainable</a:t>
            </a:r>
          </a:p>
        </p:txBody>
      </p:sp>
    </p:spTree>
    <p:extLst>
      <p:ext uri="{BB962C8B-B14F-4D97-AF65-F5344CB8AC3E}">
        <p14:creationId xmlns:p14="http://schemas.microsoft.com/office/powerpoint/2010/main" val="80616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Transformer-XL &amp; </a:t>
            </a:r>
            <a:r>
              <a:rPr lang="en-US" altLang="zh-CN" dirty="0" err="1"/>
              <a:t>XLNet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AR</a:t>
            </a:r>
            <a:r>
              <a:rPr lang="zh-CN" altLang="en-US" dirty="0" smtClean="0"/>
              <a:t>语言模型  </a:t>
            </a:r>
            <a:r>
              <a:rPr lang="en-US" altLang="zh-CN" dirty="0" smtClean="0"/>
              <a:t>auto regressive language model</a:t>
            </a:r>
          </a:p>
          <a:p>
            <a:r>
              <a:rPr lang="zh-CN" altLang="en-US" dirty="0" smtClean="0"/>
              <a:t>单向预测下一个字</a:t>
            </a:r>
            <a:endParaRPr lang="en-US" altLang="zh-CN" dirty="0" smtClean="0"/>
          </a:p>
          <a:p>
            <a:r>
              <a:rPr lang="zh-CN" altLang="en-US" dirty="0" smtClean="0"/>
              <a:t>缺点：缺少双向信息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dirty="0" smtClean="0"/>
              <a:t>AE</a:t>
            </a:r>
            <a:r>
              <a:rPr lang="zh-CN" altLang="en-US" dirty="0"/>
              <a:t>语言模型 </a:t>
            </a:r>
            <a:r>
              <a:rPr lang="en-US" altLang="zh-CN" dirty="0"/>
              <a:t>auto encoding language model</a:t>
            </a:r>
          </a:p>
          <a:p>
            <a:r>
              <a:rPr lang="zh-CN" altLang="en-US" dirty="0"/>
              <a:t>双向信息输入，预测中间某个</a:t>
            </a:r>
            <a:r>
              <a:rPr lang="en-US" altLang="zh-CN" dirty="0"/>
              <a:t>mask</a:t>
            </a:r>
            <a:r>
              <a:rPr lang="zh-CN" altLang="en-US" dirty="0"/>
              <a:t>的字</a:t>
            </a:r>
            <a:endParaRPr lang="en-US" dirty="0"/>
          </a:p>
          <a:p>
            <a:r>
              <a:rPr lang="zh-CN" altLang="en-US" dirty="0"/>
              <a:t>缺点：引入</a:t>
            </a:r>
            <a:r>
              <a:rPr lang="zh-CN" altLang="en-US" dirty="0" smtClean="0"/>
              <a:t>了</a:t>
            </a:r>
            <a:r>
              <a:rPr lang="en-US" altLang="zh-CN" dirty="0" smtClean="0"/>
              <a:t>[mask]</a:t>
            </a:r>
            <a:r>
              <a:rPr lang="zh-CN" altLang="en-US" dirty="0" smtClean="0"/>
              <a:t>，</a:t>
            </a:r>
            <a:r>
              <a:rPr lang="zh-CN" altLang="en-US" dirty="0"/>
              <a:t>但</a:t>
            </a:r>
            <a:r>
              <a:rPr lang="zh-CN" altLang="en-US" dirty="0" smtClean="0"/>
              <a:t>实际</a:t>
            </a:r>
            <a:r>
              <a:rPr lang="zh-CN" altLang="en-US" dirty="0"/>
              <a:t>任务中</a:t>
            </a:r>
            <a:r>
              <a:rPr lang="zh-CN" altLang="en-US" dirty="0" smtClean="0"/>
              <a:t>不不存在</a:t>
            </a:r>
            <a:endParaRPr lang="en-US" dirty="0"/>
          </a:p>
          <a:p>
            <a:endParaRPr lang="en-US" altLang="zh-CN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5112568" cy="11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980" y="5247081"/>
            <a:ext cx="4743475" cy="1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615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Transformer-XL &amp; </a:t>
            </a:r>
            <a:r>
              <a:rPr lang="en-US" altLang="zh-CN" dirty="0" err="1"/>
              <a:t>XLNet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</a:t>
            </a:r>
            <a:r>
              <a:rPr lang="zh-CN" altLang="en-US" dirty="0"/>
              <a:t>语言模型与</a:t>
            </a:r>
            <a:r>
              <a:rPr lang="en-US" altLang="zh-CN" dirty="0"/>
              <a:t>AE</a:t>
            </a:r>
            <a:r>
              <a:rPr lang="zh-CN" altLang="en-US" dirty="0"/>
              <a:t>语言模型融合</a:t>
            </a:r>
            <a:endParaRPr lang="en-US" altLang="zh-CN" dirty="0"/>
          </a:p>
          <a:p>
            <a:r>
              <a:rPr lang="en-US" b="1" dirty="0"/>
              <a:t>Permutation Language Model</a:t>
            </a:r>
          </a:p>
          <a:p>
            <a:r>
              <a:rPr lang="zh-CN" altLang="en-US" dirty="0" smtClean="0"/>
              <a:t>调整句子顺序，之后进行单向预测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845193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85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Transformer-XL &amp; </a:t>
            </a:r>
            <a:r>
              <a:rPr lang="en-US" altLang="zh-CN" dirty="0" err="1"/>
              <a:t>XLNet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XLNet</a:t>
            </a:r>
            <a:r>
              <a:rPr lang="en-US" i="1" dirty="0"/>
              <a:t> is a generalized AR </a:t>
            </a:r>
            <a:r>
              <a:rPr lang="en-US" i="1" dirty="0" smtClean="0"/>
              <a:t>pre</a:t>
            </a:r>
            <a:r>
              <a:rPr lang="en-US" altLang="zh-CN" i="1" dirty="0" smtClean="0"/>
              <a:t>-</a:t>
            </a:r>
            <a:r>
              <a:rPr lang="en-US" i="1" dirty="0" smtClean="0"/>
              <a:t>training </a:t>
            </a:r>
            <a:r>
              <a:rPr lang="en-US" i="1" dirty="0"/>
              <a:t>method that uses a </a:t>
            </a:r>
            <a:r>
              <a:rPr lang="en-US" i="1" dirty="0">
                <a:solidFill>
                  <a:srgbClr val="FF0000"/>
                </a:solidFill>
              </a:rPr>
              <a:t>permutation language modeling </a:t>
            </a:r>
            <a:r>
              <a:rPr lang="en-US" i="1" dirty="0"/>
              <a:t>objective to combine the advantages of </a:t>
            </a:r>
            <a:r>
              <a:rPr lang="en-US" i="1" dirty="0" smtClean="0"/>
              <a:t>AR </a:t>
            </a:r>
            <a:r>
              <a:rPr lang="en-US" i="1" dirty="0"/>
              <a:t>and AE </a:t>
            </a:r>
            <a:r>
              <a:rPr lang="en-US" i="1" dirty="0" smtClean="0"/>
              <a:t>methods</a:t>
            </a:r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r>
              <a:rPr lang="zh-CN" altLang="en-US" b="1" dirty="0" smtClean="0"/>
              <a:t>修改训练目标，同时修改模型结构，带来效果提升</a:t>
            </a:r>
            <a:endParaRPr lang="en-US" altLang="zh-CN" b="1" dirty="0" smtClean="0"/>
          </a:p>
          <a:p>
            <a:r>
              <a:rPr lang="en-US" dirty="0" smtClean="0"/>
              <a:t>MLM -&gt; PLM               transformer -&gt; transformer-xl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7630001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58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Roberta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Robustly optimized BERT </a:t>
            </a:r>
            <a:r>
              <a:rPr lang="en-US" dirty="0" smtClean="0"/>
              <a:t>approach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模型结构不变，训练方式调整</a:t>
            </a:r>
            <a:endParaRPr lang="en-US" altLang="zh-CN" dirty="0" smtClean="0">
              <a:latin typeface="+mn-ea"/>
            </a:endParaRPr>
          </a:p>
          <a:p>
            <a:r>
              <a:rPr lang="en-US" dirty="0" smtClean="0">
                <a:latin typeface="+mn-ea"/>
              </a:rPr>
              <a:t>1</a:t>
            </a:r>
            <a:r>
              <a:rPr lang="zh-CN" altLang="en-US" dirty="0" smtClean="0">
                <a:latin typeface="+mn-ea"/>
              </a:rPr>
              <a:t>）更多的数据，更大的</a:t>
            </a:r>
            <a:r>
              <a:rPr lang="en-US" altLang="zh-CN" dirty="0" smtClean="0">
                <a:latin typeface="+mn-ea"/>
              </a:rPr>
              <a:t>batch size</a:t>
            </a:r>
            <a:r>
              <a:rPr lang="zh-CN" altLang="en-US" dirty="0" smtClean="0">
                <a:latin typeface="+mn-ea"/>
              </a:rPr>
              <a:t>，更久的训练</a:t>
            </a:r>
            <a:endParaRPr lang="en-US" altLang="zh-CN" dirty="0" smtClean="0">
              <a:latin typeface="+mn-ea"/>
            </a:endParaRPr>
          </a:p>
          <a:p>
            <a:endParaRPr lang="en-US" dirty="0">
              <a:latin typeface="+mn-ea"/>
            </a:endParaRPr>
          </a:p>
          <a:p>
            <a:r>
              <a:rPr lang="en-US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）</a:t>
            </a:r>
            <a:r>
              <a:rPr lang="zh-CN" altLang="en-US" dirty="0">
                <a:latin typeface="+mn-ea"/>
              </a:rPr>
              <a:t>去掉</a:t>
            </a:r>
            <a:r>
              <a:rPr lang="en-US" altLang="zh-CN" dirty="0" smtClean="0">
                <a:latin typeface="+mn-ea"/>
              </a:rPr>
              <a:t>next sentence prediction </a:t>
            </a:r>
          </a:p>
          <a:p>
            <a:endParaRPr lang="en-US" dirty="0">
              <a:latin typeface="+mn-ea"/>
            </a:endParaRPr>
          </a:p>
          <a:p>
            <a:r>
              <a:rPr lang="en-US" dirty="0" smtClean="0">
                <a:latin typeface="+mn-ea"/>
              </a:rPr>
              <a:t>3</a:t>
            </a:r>
            <a:r>
              <a:rPr lang="zh-CN" altLang="en-US" dirty="0" smtClean="0">
                <a:latin typeface="+mn-ea"/>
              </a:rPr>
              <a:t>）使用更长的样本</a:t>
            </a:r>
            <a:endParaRPr lang="en-US" altLang="zh-CN" dirty="0" smtClean="0">
              <a:latin typeface="+mn-ea"/>
            </a:endParaRPr>
          </a:p>
          <a:p>
            <a:endParaRPr lang="en-US" dirty="0">
              <a:latin typeface="+mn-ea"/>
            </a:endParaRPr>
          </a:p>
          <a:p>
            <a:r>
              <a:rPr lang="en-US" dirty="0" smtClean="0">
                <a:latin typeface="+mn-ea"/>
              </a:rPr>
              <a:t>4</a:t>
            </a:r>
            <a:r>
              <a:rPr lang="zh-CN" altLang="en-US" dirty="0" smtClean="0">
                <a:latin typeface="+mn-ea"/>
              </a:rPr>
              <a:t>）动态改变</a:t>
            </a:r>
            <a:r>
              <a:rPr lang="en-US" altLang="zh-CN" dirty="0" smtClean="0">
                <a:latin typeface="+mn-ea"/>
              </a:rPr>
              <a:t>mask</a:t>
            </a:r>
            <a:r>
              <a:rPr lang="zh-CN" altLang="en-US" dirty="0">
                <a:latin typeface="+mn-ea"/>
              </a:rPr>
              <a:t>位置</a:t>
            </a:r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6227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Roberta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3466728" cy="2717656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We find that BERT was </a:t>
            </a:r>
            <a:r>
              <a:rPr lang="en-US" i="1" dirty="0">
                <a:solidFill>
                  <a:srgbClr val="FF0000"/>
                </a:solidFill>
              </a:rPr>
              <a:t>significantly undertrained</a:t>
            </a:r>
            <a:r>
              <a:rPr lang="en-US" i="1" dirty="0"/>
              <a:t>, and can match or exceed the performance of every model published after it.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97" y="2132856"/>
            <a:ext cx="48672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6" y="4653136"/>
            <a:ext cx="8867278" cy="167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651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Roberta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These </a:t>
            </a:r>
            <a:r>
              <a:rPr lang="en-US" i="1" dirty="0" smtClean="0"/>
              <a:t>results </a:t>
            </a:r>
            <a:r>
              <a:rPr lang="en-US" i="1" dirty="0"/>
              <a:t>illustrate the importance of these </a:t>
            </a:r>
            <a:r>
              <a:rPr lang="en-US" i="1" dirty="0" smtClean="0"/>
              <a:t>previously </a:t>
            </a:r>
            <a:r>
              <a:rPr lang="en-US" i="1" dirty="0"/>
              <a:t>overlooked </a:t>
            </a:r>
            <a:r>
              <a:rPr lang="en-US" i="1" dirty="0">
                <a:solidFill>
                  <a:srgbClr val="FF0000"/>
                </a:solidFill>
              </a:rPr>
              <a:t>design decisions </a:t>
            </a:r>
            <a:r>
              <a:rPr lang="en-US" i="1" dirty="0"/>
              <a:t>and suggest that BERT’s </a:t>
            </a:r>
            <a:r>
              <a:rPr lang="en-US" i="1" dirty="0" smtClean="0"/>
              <a:t>pre</a:t>
            </a:r>
            <a:r>
              <a:rPr lang="en-US" altLang="zh-CN" i="1" dirty="0" smtClean="0"/>
              <a:t>-</a:t>
            </a:r>
            <a:r>
              <a:rPr lang="en-US" i="1" dirty="0" smtClean="0"/>
              <a:t>training </a:t>
            </a:r>
            <a:r>
              <a:rPr lang="en-US" i="1" dirty="0"/>
              <a:t>objective </a:t>
            </a:r>
            <a:r>
              <a:rPr lang="en-US" i="1" dirty="0">
                <a:solidFill>
                  <a:srgbClr val="FF0000"/>
                </a:solidFill>
              </a:rPr>
              <a:t>remains </a:t>
            </a:r>
            <a:r>
              <a:rPr lang="en-US" i="1" dirty="0" smtClean="0">
                <a:solidFill>
                  <a:srgbClr val="FF0000"/>
                </a:solidFill>
              </a:rPr>
              <a:t>competitive </a:t>
            </a:r>
            <a:r>
              <a:rPr lang="en-US" i="1" dirty="0"/>
              <a:t>with recently proposed alternatives. </a:t>
            </a:r>
            <a:endParaRPr lang="en-US" i="1" dirty="0" smtClean="0"/>
          </a:p>
          <a:p>
            <a:endParaRPr lang="en-US" i="1" dirty="0"/>
          </a:p>
          <a:p>
            <a:r>
              <a:rPr lang="zh-CN" altLang="en-US" b="1" dirty="0" smtClean="0"/>
              <a:t>挖掘旧的方法的潜力，有时比创新还要有效</a:t>
            </a:r>
            <a:endParaRPr lang="en-US" altLang="zh-CN" b="1" dirty="0" smtClean="0"/>
          </a:p>
          <a:p>
            <a:r>
              <a:rPr lang="zh-CN" altLang="en-US" dirty="0" smtClean="0"/>
              <a:t>能够最大限度的发挥一种算法的能力，是算法工程师能力的体现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SpanBert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BERT</a:t>
            </a:r>
            <a:r>
              <a:rPr lang="zh-CN" altLang="en-US" dirty="0" smtClean="0"/>
              <a:t>的主要区别有三个：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去掉了</a:t>
            </a:r>
            <a:r>
              <a:rPr lang="en-US" altLang="zh-CN" dirty="0" smtClean="0"/>
              <a:t>NSP</a:t>
            </a:r>
            <a:r>
              <a:rPr lang="zh-CN" altLang="en-US" dirty="0" smtClean="0"/>
              <a:t>任务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随机</a:t>
            </a:r>
            <a:r>
              <a:rPr lang="en-US" altLang="zh-CN" dirty="0" smtClean="0"/>
              <a:t>mask</a:t>
            </a:r>
            <a:r>
              <a:rPr lang="zh-CN" altLang="en-US" dirty="0"/>
              <a:t>几</a:t>
            </a:r>
            <a:r>
              <a:rPr lang="zh-CN" altLang="en-US" dirty="0" smtClean="0"/>
              <a:t>个连续的</a:t>
            </a:r>
            <a:r>
              <a:rPr lang="en-US" altLang="zh-CN" dirty="0" smtClean="0"/>
              <a:t>token</a:t>
            </a:r>
          </a:p>
          <a:p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新的预训练任务</a:t>
            </a:r>
            <a:r>
              <a:rPr lang="en-US" altLang="zh-CN" dirty="0" smtClean="0"/>
              <a:t>SBO</a:t>
            </a:r>
            <a:r>
              <a:rPr lang="zh-CN" altLang="en-US" dirty="0" smtClean="0"/>
              <a:t>（</a:t>
            </a:r>
            <a:r>
              <a:rPr lang="en-US" dirty="0"/>
              <a:t>Span Boundary Objective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351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</a:t>
            </a:r>
            <a:r>
              <a:rPr lang="zh-CN" altLang="en-US" dirty="0" smtClean="0"/>
              <a:t>训练方式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</a:t>
            </a:r>
            <a:r>
              <a:rPr lang="zh-CN" altLang="en-US" dirty="0" smtClean="0"/>
              <a:t>完形填空  </a:t>
            </a:r>
            <a:endParaRPr lang="en-US" altLang="zh-CN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altLang="zh-CN" dirty="0" smtClean="0"/>
              <a:t>Mask Language Model</a:t>
            </a:r>
          </a:p>
          <a:p>
            <a:r>
              <a:rPr lang="en-US" dirty="0"/>
              <a:t> </a:t>
            </a:r>
            <a:r>
              <a:rPr lang="en-US" dirty="0" smtClean="0"/>
              <a:t>  Bidirectional Language </a:t>
            </a:r>
            <a:r>
              <a:rPr lang="en-US" dirty="0" smtClean="0"/>
              <a:t>Model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zh-CN" altLang="en-US" dirty="0" smtClean="0"/>
              <a:t>依照一定概率，用</a:t>
            </a:r>
            <a:r>
              <a:rPr lang="en-US" altLang="zh-CN" dirty="0" smtClean="0"/>
              <a:t>[mask]</a:t>
            </a:r>
            <a:r>
              <a:rPr lang="zh-CN" altLang="en-US" dirty="0" smtClean="0"/>
              <a:t>掩盖文本中的某个字或词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</a:t>
            </a:r>
            <a:r>
              <a:rPr lang="zh-CN" altLang="en-US" dirty="0" smtClean="0"/>
              <a:t>句子关系预测</a:t>
            </a:r>
            <a:endParaRPr lang="en-US" altLang="zh-CN" dirty="0" smtClean="0"/>
          </a:p>
          <a:p>
            <a:r>
              <a:rPr lang="en-US" altLang="zh-CN" dirty="0" smtClean="0"/>
              <a:t>Next Sentence Prediction </a:t>
            </a:r>
          </a:p>
          <a:p>
            <a:r>
              <a:rPr lang="en-US" dirty="0" smtClean="0"/>
              <a:t>[CLS] </a:t>
            </a:r>
            <a:r>
              <a:rPr lang="zh-CN" altLang="en-US" dirty="0"/>
              <a:t>师徒四</a:t>
            </a:r>
            <a:r>
              <a:rPr lang="zh-CN" altLang="en-US" dirty="0" smtClean="0"/>
              <a:t>人历经艰险</a:t>
            </a:r>
            <a:r>
              <a:rPr lang="en-US" dirty="0" smtClean="0"/>
              <a:t>[SEP] </a:t>
            </a:r>
            <a:r>
              <a:rPr lang="zh-CN" altLang="en-US" dirty="0" smtClean="0"/>
              <a:t>取得真经</a:t>
            </a:r>
            <a:r>
              <a:rPr lang="en-US" dirty="0" smtClean="0"/>
              <a:t>[SEP]  </a:t>
            </a:r>
            <a:r>
              <a:rPr lang="en-US" altLang="zh-CN" dirty="0" smtClean="0"/>
              <a:t>-&gt; True</a:t>
            </a:r>
            <a:endParaRPr lang="en-US" dirty="0" smtClean="0"/>
          </a:p>
          <a:p>
            <a:r>
              <a:rPr lang="en-US" dirty="0"/>
              <a:t>[CLS] </a:t>
            </a:r>
            <a:r>
              <a:rPr lang="zh-CN" altLang="en-US" dirty="0"/>
              <a:t>师徒四人历经艰险</a:t>
            </a:r>
            <a:r>
              <a:rPr lang="en-US" dirty="0"/>
              <a:t>[SEP] </a:t>
            </a:r>
            <a:r>
              <a:rPr lang="zh-CN" altLang="en-US" dirty="0"/>
              <a:t>火烧赤壁</a:t>
            </a:r>
            <a:r>
              <a:rPr lang="en-US" dirty="0" smtClean="0"/>
              <a:t>[</a:t>
            </a:r>
            <a:r>
              <a:rPr lang="en-US" dirty="0"/>
              <a:t>SEP]  </a:t>
            </a:r>
            <a:r>
              <a:rPr lang="en-US" dirty="0" smtClean="0"/>
              <a:t>-&gt; False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47" y="3503332"/>
            <a:ext cx="72691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26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SpanBert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00826"/>
            <a:ext cx="9023555" cy="447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7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SpanBert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SBO</a:t>
            </a:r>
            <a:r>
              <a:rPr lang="zh-CN" altLang="en-US" dirty="0" smtClean="0"/>
              <a:t>任务</a:t>
            </a:r>
            <a:endParaRPr lang="en-US" altLang="zh-CN" dirty="0"/>
          </a:p>
          <a:p>
            <a:r>
              <a:rPr lang="en-US" altLang="zh-CN" dirty="0" smtClean="0"/>
              <a:t>X</a:t>
            </a:r>
            <a:r>
              <a:rPr lang="en-US" altLang="zh-CN" baseline="-25000" dirty="0" smtClean="0"/>
              <a:t>s-1</a:t>
            </a:r>
            <a:r>
              <a:rPr lang="zh-CN" altLang="en-US" dirty="0" smtClean="0"/>
              <a:t>代表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片段之前的第一个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Embedding</a:t>
            </a:r>
          </a:p>
          <a:p>
            <a:r>
              <a:rPr lang="en-US" altLang="zh-CN" dirty="0" smtClean="0"/>
              <a:t>X</a:t>
            </a:r>
            <a:r>
              <a:rPr lang="en-US" altLang="zh-CN" baseline="-25000" dirty="0" smtClean="0"/>
              <a:t>e+1</a:t>
            </a:r>
            <a:r>
              <a:rPr lang="zh-CN" altLang="en-US" dirty="0"/>
              <a:t>代表</a:t>
            </a:r>
            <a:r>
              <a:rPr lang="en-US" altLang="zh-CN" dirty="0"/>
              <a:t>mask</a:t>
            </a:r>
            <a:r>
              <a:rPr lang="zh-CN" altLang="en-US" dirty="0" smtClean="0"/>
              <a:t>片段</a:t>
            </a:r>
            <a:r>
              <a:rPr lang="zh-CN" altLang="en-US" dirty="0"/>
              <a:t>之后</a:t>
            </a:r>
            <a:r>
              <a:rPr lang="zh-CN" altLang="en-US" dirty="0" smtClean="0"/>
              <a:t>的第一</a:t>
            </a:r>
            <a:r>
              <a:rPr lang="zh-CN" altLang="en-US" dirty="0"/>
              <a:t>个</a:t>
            </a:r>
            <a:r>
              <a:rPr lang="en-US" altLang="zh-CN" dirty="0" smtClean="0"/>
              <a:t>token</a:t>
            </a:r>
            <a:r>
              <a:rPr lang="zh-CN" altLang="en-US" dirty="0"/>
              <a:t>的</a:t>
            </a:r>
            <a:r>
              <a:rPr lang="en-US" altLang="zh-CN" dirty="0"/>
              <a:t>Embedding</a:t>
            </a:r>
            <a:endParaRPr lang="en-US" altLang="zh-CN" dirty="0" smtClean="0"/>
          </a:p>
          <a:p>
            <a:r>
              <a:rPr lang="en-US" altLang="zh-CN" dirty="0" smtClean="0"/>
              <a:t>P</a:t>
            </a:r>
            <a:r>
              <a:rPr lang="en-US" altLang="zh-CN" baseline="-25000" dirty="0" smtClean="0"/>
              <a:t>i-s+1</a:t>
            </a:r>
            <a:r>
              <a:rPr lang="zh-CN" altLang="en-US" dirty="0" smtClean="0"/>
              <a:t>代表目标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Position Embedding</a:t>
            </a:r>
            <a:endParaRPr lang="en-US" altLang="zh-CN" dirty="0"/>
          </a:p>
          <a:p>
            <a:endParaRPr lang="en-US" altLang="zh-CN" dirty="0" smtClean="0"/>
          </a:p>
          <a:p>
            <a:endParaRPr lang="en-US" dirty="0" smtClean="0"/>
          </a:p>
          <a:p>
            <a:r>
              <a:rPr lang="en-US" altLang="zh-CN" dirty="0" smtClean="0"/>
              <a:t>SBO</a:t>
            </a:r>
            <a:r>
              <a:rPr lang="zh-CN" altLang="en-US" dirty="0" smtClean="0"/>
              <a:t>预测层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797" y="5013176"/>
            <a:ext cx="5304377" cy="162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883" y="3933056"/>
            <a:ext cx="4088020" cy="67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67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SpanBert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Mask</a:t>
            </a:r>
            <a:r>
              <a:rPr lang="zh-CN" altLang="en-US" dirty="0" smtClean="0"/>
              <a:t>片段长度采样分布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43719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611763"/>
            <a:ext cx="4248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23" y="3782962"/>
            <a:ext cx="3519074" cy="61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0518" y="3405148"/>
            <a:ext cx="187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几何分布：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9168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SpanBert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Mask</a:t>
            </a:r>
            <a:r>
              <a:rPr lang="zh-CN" altLang="en-US" dirty="0" smtClean="0"/>
              <a:t>指定实体或名词短语，效果不如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随机片段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NSP</a:t>
            </a:r>
            <a:r>
              <a:rPr lang="zh-CN" altLang="en-US" dirty="0" smtClean="0"/>
              <a:t>作用不大，不如不加，不如</a:t>
            </a:r>
            <a:r>
              <a:rPr lang="en-US" altLang="zh-CN" dirty="0" smtClean="0"/>
              <a:t>SBO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61" y="2463814"/>
            <a:ext cx="8516937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56" y="4880235"/>
            <a:ext cx="8926513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165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SpanBert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While others show the benefits of adding more data </a:t>
            </a:r>
            <a:r>
              <a:rPr lang="en-US" i="1" dirty="0" smtClean="0"/>
              <a:t>and </a:t>
            </a:r>
            <a:r>
              <a:rPr lang="en-US" i="1" dirty="0"/>
              <a:t>increasing model </a:t>
            </a:r>
            <a:r>
              <a:rPr lang="en-US" i="1" dirty="0" smtClean="0"/>
              <a:t>size, this </a:t>
            </a:r>
            <a:r>
              <a:rPr lang="en-US" i="1" dirty="0"/>
              <a:t>work </a:t>
            </a:r>
            <a:r>
              <a:rPr lang="en-US" i="1" dirty="0" smtClean="0"/>
              <a:t>demonstrates </a:t>
            </a:r>
            <a:r>
              <a:rPr lang="en-US" i="1" dirty="0"/>
              <a:t>the importance of </a:t>
            </a:r>
            <a:r>
              <a:rPr lang="en-US" i="1" dirty="0">
                <a:solidFill>
                  <a:srgbClr val="FF0000"/>
                </a:solidFill>
              </a:rPr>
              <a:t>designing good </a:t>
            </a:r>
            <a:r>
              <a:rPr lang="en-US" i="1" dirty="0" smtClean="0">
                <a:solidFill>
                  <a:srgbClr val="FF0000"/>
                </a:solidFill>
              </a:rPr>
              <a:t>pre-training </a:t>
            </a:r>
            <a:r>
              <a:rPr lang="en-US" i="1" dirty="0">
                <a:solidFill>
                  <a:srgbClr val="FF0000"/>
                </a:solidFill>
              </a:rPr>
              <a:t>tasks</a:t>
            </a:r>
            <a:r>
              <a:rPr lang="en-US" i="1" dirty="0"/>
              <a:t> and objectives, which can also have a remarkable impact</a:t>
            </a:r>
            <a:r>
              <a:rPr lang="en-US" i="1" dirty="0" smtClean="0"/>
              <a:t>.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zh-CN" altLang="en-US" b="1" dirty="0"/>
              <a:t>大</a:t>
            </a:r>
            <a:r>
              <a:rPr lang="zh-CN" altLang="en-US" b="1" dirty="0" smtClean="0"/>
              <a:t>模型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更多的数据不是唯一出路，改变训练目标也有很大影响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0385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试图解决</a:t>
            </a:r>
            <a:r>
              <a:rPr lang="en-US" altLang="zh-CN" dirty="0" smtClean="0"/>
              <a:t>Bert</a:t>
            </a:r>
            <a:r>
              <a:rPr lang="zh-CN" altLang="en-US" dirty="0" smtClean="0"/>
              <a:t>模型过大的问题</a:t>
            </a:r>
            <a:endParaRPr lang="en-US" altLang="zh-CN" dirty="0" smtClean="0"/>
          </a:p>
          <a:p>
            <a:r>
              <a:rPr lang="zh-CN" altLang="en-US" dirty="0" smtClean="0"/>
              <a:t>想办法减少参数量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 F</a:t>
            </a:r>
            <a:r>
              <a:rPr lang="en-US" dirty="0" smtClean="0"/>
              <a:t>actorized </a:t>
            </a:r>
            <a:r>
              <a:rPr lang="en-US" dirty="0"/>
              <a:t>embedding </a:t>
            </a:r>
            <a:r>
              <a:rPr lang="en-US" dirty="0" smtClean="0"/>
              <a:t>parameterization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Embedding</a:t>
            </a:r>
            <a:r>
              <a:rPr lang="zh-CN" altLang="en-US" dirty="0" smtClean="0"/>
              <a:t>层的因式分解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dirty="0"/>
              <a:t>2. Cross-layer parameter </a:t>
            </a:r>
            <a:r>
              <a:rPr lang="en-US" dirty="0" smtClean="0"/>
              <a:t>sharing</a:t>
            </a:r>
            <a:endParaRPr lang="en-US" dirty="0"/>
          </a:p>
          <a:p>
            <a:r>
              <a:rPr lang="en-US" dirty="0" smtClean="0"/>
              <a:t>    </a:t>
            </a:r>
            <a:r>
              <a:rPr lang="zh-CN" altLang="en-US" dirty="0" smtClean="0"/>
              <a:t>跨层参数共享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10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actorized 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embedding </a:t>
            </a: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parameterization</a:t>
            </a:r>
          </a:p>
          <a:p>
            <a:r>
              <a:rPr lang="pt-BR" dirty="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pt-BR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(V </a:t>
            </a:r>
            <a:r>
              <a:rPr lang="pt-BR" dirty="0">
                <a:latin typeface="黑体" panose="02010609060101010101" pitchFamily="49" charset="-122"/>
                <a:ea typeface="黑体" panose="02010609060101010101" pitchFamily="49" charset="-122"/>
              </a:rPr>
              <a:t>× H)  </a:t>
            </a:r>
            <a:r>
              <a:rPr lang="pt-BR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-&gt;  </a:t>
            </a:r>
            <a:r>
              <a:rPr lang="pt-BR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O(V </a:t>
            </a:r>
            <a:r>
              <a:rPr lang="pt-BR" dirty="0">
                <a:latin typeface="黑体" panose="02010609060101010101" pitchFamily="49" charset="-122"/>
                <a:ea typeface="黑体" panose="02010609060101010101" pitchFamily="49" charset="-122"/>
              </a:rPr>
              <a:t>× E + E × H</a:t>
            </a:r>
            <a:r>
              <a:rPr lang="pt-BR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V =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词表大小       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30000</a:t>
            </a:r>
          </a:p>
          <a:p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 =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隐单元个数       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1024</a:t>
            </a:r>
          </a:p>
          <a:p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指定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Embedding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大小 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512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（原生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Bert</a:t>
            </a: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无此参数）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参数量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V x H = 30720000</a:t>
            </a:r>
          </a:p>
          <a:p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V x E + E x H = 524288</a:t>
            </a:r>
          </a:p>
          <a:p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936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Cross-layer parameter sharing</a:t>
            </a:r>
          </a:p>
          <a:p>
            <a:r>
              <a:rPr lang="zh-CN" altLang="en-US" dirty="0" smtClean="0"/>
              <a:t>跨层参数共享，有多种共享方式：</a:t>
            </a:r>
            <a:endParaRPr lang="en-US" altLang="zh-CN" dirty="0" smtClean="0"/>
          </a:p>
          <a:p>
            <a:r>
              <a:rPr lang="zh-CN" altLang="en-US" dirty="0"/>
              <a:t>只</a:t>
            </a:r>
            <a:r>
              <a:rPr lang="zh-CN" altLang="en-US" dirty="0" smtClean="0"/>
              <a:t>共享</a:t>
            </a:r>
            <a:r>
              <a:rPr lang="en-US" altLang="zh-CN" dirty="0" smtClean="0"/>
              <a:t>attention</a:t>
            </a:r>
            <a:r>
              <a:rPr lang="zh-CN" altLang="en-US" dirty="0"/>
              <a:t>部分</a:t>
            </a:r>
            <a:endParaRPr lang="en-US" altLang="zh-CN" dirty="0" smtClean="0"/>
          </a:p>
          <a:p>
            <a:r>
              <a:rPr lang="zh-CN" altLang="en-US" dirty="0"/>
              <a:t>只</a:t>
            </a:r>
            <a:r>
              <a:rPr lang="zh-CN" altLang="en-US" dirty="0" smtClean="0"/>
              <a:t>共享</a:t>
            </a:r>
            <a:r>
              <a:rPr lang="en-US" altLang="zh-CN" dirty="0" smtClean="0"/>
              <a:t>feed-forward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zh-CN" altLang="en-US" dirty="0" smtClean="0"/>
              <a:t>全部共享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7" y="4485332"/>
            <a:ext cx="9010739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342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SOP</a:t>
            </a:r>
            <a:r>
              <a:rPr lang="zh-CN" altLang="en-US" dirty="0" smtClean="0"/>
              <a:t>任务替代</a:t>
            </a:r>
            <a:r>
              <a:rPr lang="en-US" altLang="zh-CN" dirty="0" smtClean="0"/>
              <a:t>NSP</a:t>
            </a:r>
            <a:r>
              <a:rPr lang="zh-CN" altLang="en-US" dirty="0" smtClean="0"/>
              <a:t>任务</a:t>
            </a:r>
            <a:endParaRPr lang="en-US" altLang="zh-CN" dirty="0" smtClean="0"/>
          </a:p>
          <a:p>
            <a:r>
              <a:rPr lang="en-US" altLang="zh-CN" dirty="0" smtClean="0"/>
              <a:t>Sentence order prediction</a:t>
            </a:r>
          </a:p>
          <a:p>
            <a:r>
              <a:rPr lang="zh-CN" altLang="en-US" dirty="0" smtClean="0"/>
              <a:t>预测两句话的前后关系，同样是二分类任务</a:t>
            </a:r>
            <a:endParaRPr lang="en-US" altLang="zh-CN" dirty="0" smtClean="0"/>
          </a:p>
          <a:p>
            <a:r>
              <a:rPr lang="en-US" dirty="0" smtClean="0"/>
              <a:t>[CLS] </a:t>
            </a:r>
            <a:r>
              <a:rPr lang="zh-CN" altLang="en-US" dirty="0" smtClean="0"/>
              <a:t>你好啊</a:t>
            </a:r>
            <a:r>
              <a:rPr lang="en-US" altLang="zh-CN" dirty="0" err="1" smtClean="0"/>
              <a:t>bert</a:t>
            </a:r>
            <a:r>
              <a:rPr lang="en-US" dirty="0" smtClean="0"/>
              <a:t> [SEP] </a:t>
            </a:r>
            <a:r>
              <a:rPr lang="zh-CN" altLang="en-US" dirty="0" smtClean="0"/>
              <a:t>好久不见</a:t>
            </a:r>
            <a:r>
              <a:rPr lang="en-US" dirty="0" smtClean="0"/>
              <a:t> [SEP] -&gt; </a:t>
            </a:r>
            <a:r>
              <a:rPr lang="en-US" altLang="zh-CN" dirty="0" smtClean="0"/>
              <a:t>Positive</a:t>
            </a:r>
          </a:p>
          <a:p>
            <a:r>
              <a:rPr lang="en-US" dirty="0" smtClean="0"/>
              <a:t>[CLS</a:t>
            </a:r>
            <a:r>
              <a:rPr lang="en-US" dirty="0"/>
              <a:t>] </a:t>
            </a:r>
            <a:r>
              <a:rPr lang="zh-CN" altLang="en-US" dirty="0" smtClean="0"/>
              <a:t>好久不见</a:t>
            </a:r>
            <a:r>
              <a:rPr lang="en-US" dirty="0" smtClean="0"/>
              <a:t> </a:t>
            </a:r>
            <a:r>
              <a:rPr lang="en-US" dirty="0"/>
              <a:t>[SEP</a:t>
            </a:r>
            <a:r>
              <a:rPr lang="en-US" dirty="0" smtClean="0"/>
              <a:t>]</a:t>
            </a:r>
            <a:r>
              <a:rPr lang="zh-CN" altLang="en-US" dirty="0"/>
              <a:t>你好啊</a:t>
            </a:r>
            <a:r>
              <a:rPr lang="en-US" altLang="zh-CN" dirty="0" err="1"/>
              <a:t>bert</a:t>
            </a:r>
            <a:r>
              <a:rPr lang="en-US" dirty="0" smtClean="0"/>
              <a:t> </a:t>
            </a:r>
            <a:r>
              <a:rPr lang="en-US" dirty="0"/>
              <a:t>[SEP] -&gt; </a:t>
            </a:r>
            <a:r>
              <a:rPr lang="en-US" dirty="0" smtClean="0"/>
              <a:t>Negative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论文认为</a:t>
            </a:r>
            <a:r>
              <a:rPr lang="en-US" altLang="zh-CN" dirty="0" smtClean="0"/>
              <a:t>NSP</a:t>
            </a:r>
            <a:r>
              <a:rPr lang="zh-CN" altLang="en-US" dirty="0" smtClean="0"/>
              <a:t>任务过于简单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65104"/>
            <a:ext cx="8424870" cy="121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1754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局限性：</a:t>
            </a:r>
            <a:endParaRPr lang="en-US" altLang="zh-CN" dirty="0" smtClean="0"/>
          </a:p>
          <a:p>
            <a:r>
              <a:rPr lang="en-US" dirty="0" smtClean="0"/>
              <a:t>1.</a:t>
            </a:r>
            <a:r>
              <a:rPr lang="zh-CN" altLang="en-US" dirty="0" smtClean="0"/>
              <a:t>虽然目的在于缩减参数，但依然是越大越好</a:t>
            </a:r>
            <a:endParaRPr lang="en-US" altLang="zh-CN" dirty="0" smtClean="0"/>
          </a:p>
          <a:p>
            <a:r>
              <a:rPr lang="en-US" dirty="0" smtClean="0"/>
              <a:t>2.</a:t>
            </a:r>
            <a:r>
              <a:rPr lang="zh-CN" altLang="en-US" dirty="0" smtClean="0"/>
              <a:t>虽然缩减了参数，但是前向计算速度没有提升（训练速度有提升）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0" y="5264472"/>
            <a:ext cx="7678737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8" y="3833042"/>
            <a:ext cx="6630987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48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BERT-context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的本质是一种文本表征（</a:t>
            </a:r>
            <a:r>
              <a:rPr lang="en-US" altLang="zh-CN" dirty="0" smtClean="0"/>
              <a:t>context representation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文本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矩阵   </a:t>
            </a:r>
            <a:r>
              <a:rPr lang="en-US" altLang="zh-CN" dirty="0" smtClean="0"/>
              <a:t>(max length  x  hidden size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r>
              <a:rPr lang="zh-CN" altLang="en-US" dirty="0" smtClean="0"/>
              <a:t>文本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向量   </a:t>
            </a:r>
            <a:r>
              <a:rPr lang="en-US" altLang="zh-CN" dirty="0" smtClean="0"/>
              <a:t>(1  x  hidden size)</a:t>
            </a:r>
          </a:p>
          <a:p>
            <a:endParaRPr lang="en-US" dirty="0"/>
          </a:p>
          <a:p>
            <a:r>
              <a:rPr lang="en-US" altLang="zh-CN" dirty="0" smtClean="0"/>
              <a:t>word2vec</a:t>
            </a:r>
            <a:r>
              <a:rPr lang="zh-CN" altLang="en-US" dirty="0" smtClean="0"/>
              <a:t>也可以做到同样的事</a:t>
            </a:r>
            <a:endParaRPr lang="en-US" altLang="zh-CN" dirty="0" smtClean="0"/>
          </a:p>
          <a:p>
            <a:r>
              <a:rPr lang="zh-CN" altLang="en-US" dirty="0" smtClean="0"/>
              <a:t>但</a:t>
            </a:r>
            <a:r>
              <a:rPr lang="en-US" altLang="zh-CN" dirty="0" smtClean="0"/>
              <a:t>word2vec</a:t>
            </a:r>
            <a:r>
              <a:rPr lang="zh-CN" altLang="en-US" dirty="0" smtClean="0"/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静态</a:t>
            </a:r>
            <a:r>
              <a:rPr lang="zh-CN" altLang="en-US" dirty="0" smtClean="0"/>
              <a:t>的，而</a:t>
            </a:r>
            <a:r>
              <a:rPr lang="en-US" altLang="zh-CN" dirty="0" smtClean="0"/>
              <a:t>BERT</a:t>
            </a:r>
            <a:r>
              <a:rPr lang="zh-CN" altLang="en-US" dirty="0" smtClean="0"/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动态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         </a:t>
            </a:r>
            <a:r>
              <a:rPr lang="zh-CN" altLang="en-US" dirty="0" smtClean="0">
                <a:latin typeface="+mj-ea"/>
                <a:ea typeface="+mj-ea"/>
              </a:rPr>
              <a:t>我喜欢吃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苹果        苹果</a:t>
            </a:r>
            <a:r>
              <a:rPr lang="zh-CN" altLang="en-US" dirty="0" smtClean="0">
                <a:latin typeface="+mj-ea"/>
                <a:ea typeface="+mj-ea"/>
              </a:rPr>
              <a:t>和华为哪个牌子好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词义要结合语境来判断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Given the importance of model size, we ask: </a:t>
            </a:r>
            <a:r>
              <a:rPr lang="en-US" i="1" dirty="0">
                <a:solidFill>
                  <a:srgbClr val="FF0000"/>
                </a:solidFill>
              </a:rPr>
              <a:t>Is having better </a:t>
            </a:r>
            <a:r>
              <a:rPr lang="en-US" i="1" dirty="0" smtClean="0">
                <a:solidFill>
                  <a:srgbClr val="FF0000"/>
                </a:solidFill>
              </a:rPr>
              <a:t>NLP </a:t>
            </a:r>
            <a:r>
              <a:rPr lang="en-US" i="1" dirty="0">
                <a:solidFill>
                  <a:srgbClr val="FF0000"/>
                </a:solidFill>
              </a:rPr>
              <a:t>models as easy as having larger models</a:t>
            </a:r>
            <a:r>
              <a:rPr lang="en-US" i="1" dirty="0" smtClean="0"/>
              <a:t>?</a:t>
            </a:r>
          </a:p>
          <a:p>
            <a:r>
              <a:rPr lang="en-US" i="1" dirty="0" smtClean="0"/>
              <a:t>we </a:t>
            </a:r>
            <a:r>
              <a:rPr lang="en-US" i="1" dirty="0"/>
              <a:t>are able to scale up to much larger ALBERT </a:t>
            </a:r>
            <a:r>
              <a:rPr lang="en-US" i="1" dirty="0" smtClean="0"/>
              <a:t>configurations that </a:t>
            </a:r>
            <a:r>
              <a:rPr lang="en-US" i="1" dirty="0"/>
              <a:t>still have fewer parameters than BERT-large but achieve significantly better </a:t>
            </a:r>
            <a:r>
              <a:rPr lang="en-US" i="1" dirty="0" smtClean="0"/>
              <a:t>performance</a:t>
            </a:r>
          </a:p>
          <a:p>
            <a:endParaRPr lang="en-US" i="1" dirty="0"/>
          </a:p>
          <a:p>
            <a:r>
              <a:rPr lang="zh-CN" altLang="en-US" b="1" dirty="0" smtClean="0"/>
              <a:t>工程角度讲价值不大，但是证明了参数量并非模型能力的绝对衡量标准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6806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Text-to-Text Transfer Transformer</a:t>
            </a:r>
            <a:endParaRPr lang="en-US" altLang="zh-CN" sz="2400" dirty="0" smtClean="0"/>
          </a:p>
          <a:p>
            <a:r>
              <a:rPr lang="en-US" altLang="zh-CN" sz="2400" dirty="0" smtClean="0"/>
              <a:t>Seq2seq</a:t>
            </a:r>
            <a:r>
              <a:rPr lang="zh-CN" altLang="en-US" sz="2400" dirty="0" smtClean="0"/>
              <a:t>理论上可以解决一切</a:t>
            </a:r>
            <a:r>
              <a:rPr lang="en-US" altLang="zh-CN" sz="2400" dirty="0" smtClean="0"/>
              <a:t>NLP</a:t>
            </a:r>
            <a:r>
              <a:rPr lang="zh-CN" altLang="en-US" sz="2400" dirty="0" smtClean="0"/>
              <a:t>问题</a:t>
            </a:r>
            <a:endParaRPr lang="en-US" sz="2400" dirty="0"/>
          </a:p>
          <a:p>
            <a:r>
              <a:rPr lang="zh-CN" altLang="en-US" sz="2400" dirty="0" smtClean="0"/>
              <a:t>分类问题：文本  </a:t>
            </a:r>
            <a:r>
              <a:rPr lang="en-US" altLang="zh-CN" sz="2400" dirty="0" smtClean="0"/>
              <a:t>-&gt;  </a:t>
            </a:r>
            <a:r>
              <a:rPr lang="zh-CN" altLang="en-US" sz="2400" dirty="0" smtClean="0"/>
              <a:t>标签</a:t>
            </a:r>
            <a:endParaRPr lang="en-US" altLang="zh-CN" sz="2400" dirty="0"/>
          </a:p>
          <a:p>
            <a:r>
              <a:rPr lang="zh-CN" altLang="en-US" sz="2400" dirty="0"/>
              <a:t>命名</a:t>
            </a:r>
            <a:r>
              <a:rPr lang="zh-CN" altLang="en-US" sz="2400" dirty="0" smtClean="0"/>
              <a:t>实体识别：文本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-&gt;  </a:t>
            </a:r>
            <a:r>
              <a:rPr lang="zh-CN" altLang="en-US" sz="2400" dirty="0" smtClean="0"/>
              <a:t>实体</a:t>
            </a:r>
            <a:endParaRPr lang="en-US" altLang="zh-CN" sz="2400" dirty="0" smtClean="0"/>
          </a:p>
          <a:p>
            <a:r>
              <a:rPr lang="zh-CN" altLang="en-US" sz="2400" dirty="0" smtClean="0"/>
              <a:t>摘要、翻译：文本 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-&gt;  </a:t>
            </a:r>
            <a:r>
              <a:rPr lang="zh-CN" altLang="en-US" sz="2400" dirty="0" smtClean="0"/>
              <a:t>文本</a:t>
            </a:r>
            <a:endParaRPr lang="en-US" altLang="zh-CN" sz="2400" dirty="0" smtClean="0"/>
          </a:p>
          <a:p>
            <a:r>
              <a:rPr lang="zh-CN" altLang="en-US" sz="2400" dirty="0" smtClean="0"/>
              <a:t>回归问题：文本 </a:t>
            </a:r>
            <a:r>
              <a:rPr lang="en-US" altLang="zh-CN" sz="2400" dirty="0" smtClean="0"/>
              <a:t>-&gt; 0.1(</a:t>
            </a:r>
            <a:r>
              <a:rPr lang="zh-CN" altLang="en-US" sz="2400" dirty="0" smtClean="0"/>
              <a:t>字符串</a:t>
            </a:r>
            <a:r>
              <a:rPr lang="en-US" altLang="zh-CN" sz="2400" dirty="0" smtClean="0"/>
              <a:t>)</a:t>
            </a:r>
          </a:p>
          <a:p>
            <a:endParaRPr lang="en-US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75" y="4653136"/>
            <a:ext cx="6961330" cy="2085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104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翻译</a:t>
            </a:r>
            <a:endParaRPr lang="en-US" dirty="0" smtClean="0"/>
          </a:p>
          <a:p>
            <a:r>
              <a:rPr lang="en-US" dirty="0" smtClean="0"/>
              <a:t>&lt;Translation ZH-EN&gt; </a:t>
            </a:r>
            <a:r>
              <a:rPr lang="zh-CN" altLang="en-US" dirty="0" smtClean="0"/>
              <a:t>你 好 吗  </a:t>
            </a:r>
            <a:r>
              <a:rPr lang="en-US" altLang="zh-CN" dirty="0" smtClean="0"/>
              <a:t>-&gt;  How are you</a:t>
            </a:r>
          </a:p>
          <a:p>
            <a:endParaRPr lang="en-US" dirty="0" smtClean="0"/>
          </a:p>
          <a:p>
            <a:r>
              <a:rPr lang="zh-CN" altLang="en-US" dirty="0" smtClean="0"/>
              <a:t>摘要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altLang="zh-CN" dirty="0" smtClean="0"/>
              <a:t>Summary</a:t>
            </a:r>
            <a:r>
              <a:rPr lang="en-US" dirty="0" smtClean="0"/>
              <a:t>&gt; </a:t>
            </a:r>
            <a:r>
              <a:rPr lang="zh-CN" altLang="en-US" dirty="0" smtClean="0"/>
              <a:t>原 文 本</a:t>
            </a:r>
            <a:r>
              <a:rPr lang="en-US" dirty="0" smtClean="0"/>
              <a:t>…….  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摘 要 文 本</a:t>
            </a:r>
            <a:r>
              <a:rPr lang="en-US" altLang="zh-CN" dirty="0" smtClean="0"/>
              <a:t>…</a:t>
            </a:r>
          </a:p>
          <a:p>
            <a:endParaRPr lang="en-US" dirty="0"/>
          </a:p>
          <a:p>
            <a:r>
              <a:rPr lang="zh-CN" altLang="en-US" dirty="0" smtClean="0"/>
              <a:t>分类</a:t>
            </a:r>
            <a:endParaRPr lang="en-US" altLang="zh-CN" dirty="0" smtClean="0"/>
          </a:p>
          <a:p>
            <a:r>
              <a:rPr lang="en-US" dirty="0" smtClean="0"/>
              <a:t>&lt;Classification&gt; A </a:t>
            </a:r>
            <a:r>
              <a:rPr lang="zh-CN" altLang="en-US" dirty="0" smtClean="0"/>
              <a:t>股 市 场</a:t>
            </a:r>
            <a:r>
              <a:rPr lang="en-US" altLang="zh-CN" dirty="0" smtClean="0"/>
              <a:t>…. -&gt;  </a:t>
            </a:r>
            <a:r>
              <a:rPr lang="zh-CN" altLang="en-US" dirty="0" smtClean="0"/>
              <a:t>金 融</a:t>
            </a:r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通过自定义的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区分任务，共享模型和解码方式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83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T5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</a:t>
            </a:r>
            <a:r>
              <a:rPr lang="zh-CN" altLang="en-US" dirty="0" smtClean="0"/>
              <a:t>训练任务设计  </a:t>
            </a:r>
            <a:r>
              <a:rPr lang="en-US" altLang="zh-CN" dirty="0" smtClean="0"/>
              <a:t>text corruption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altLang="zh-CN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328592" cy="2052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28" y="4825716"/>
            <a:ext cx="9181528" cy="155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473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T5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90871"/>
            <a:ext cx="8208912" cy="506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660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Our text-to-text framework provides </a:t>
            </a:r>
            <a:r>
              <a:rPr lang="en-US" i="1" dirty="0">
                <a:solidFill>
                  <a:srgbClr val="FF0000"/>
                </a:solidFill>
              </a:rPr>
              <a:t>a simple way </a:t>
            </a:r>
            <a:r>
              <a:rPr lang="en-US" i="1" dirty="0"/>
              <a:t>to train a single model </a:t>
            </a:r>
            <a:r>
              <a:rPr lang="en-US" i="1" dirty="0">
                <a:solidFill>
                  <a:srgbClr val="FF0000"/>
                </a:solidFill>
              </a:rPr>
              <a:t>on a wide variety of text tasks </a:t>
            </a:r>
            <a:r>
              <a:rPr lang="en-US" i="1" dirty="0"/>
              <a:t>using the same loss function and decoding procedure. We showed how this approach can be successfully applied to </a:t>
            </a:r>
            <a:r>
              <a:rPr lang="en-US" i="1" dirty="0">
                <a:solidFill>
                  <a:srgbClr val="FF0000"/>
                </a:solidFill>
              </a:rPr>
              <a:t>generative tasks </a:t>
            </a:r>
            <a:r>
              <a:rPr lang="en-US" i="1" dirty="0"/>
              <a:t>like abstractive summarization, classification tasks like natural language inference, and even </a:t>
            </a:r>
            <a:r>
              <a:rPr lang="en-US" i="1" dirty="0">
                <a:solidFill>
                  <a:srgbClr val="FF0000"/>
                </a:solidFill>
              </a:rPr>
              <a:t>regression tasks</a:t>
            </a:r>
            <a:r>
              <a:rPr lang="en-US" i="1" dirty="0"/>
              <a:t> like </a:t>
            </a:r>
            <a:r>
              <a:rPr lang="en-US" i="1" dirty="0" smtClean="0"/>
              <a:t>STS-B</a:t>
            </a:r>
          </a:p>
          <a:p>
            <a:endParaRPr lang="en-US" i="1" dirty="0"/>
          </a:p>
          <a:p>
            <a:r>
              <a:rPr lang="zh-CN" altLang="en-US" b="1" dirty="0" smtClean="0"/>
              <a:t>迈向</a:t>
            </a:r>
            <a:r>
              <a:rPr lang="en-US" altLang="zh-CN" b="1" dirty="0" smtClean="0"/>
              <a:t>NLP</a:t>
            </a:r>
            <a:r>
              <a:rPr lang="zh-CN" altLang="en-US" b="1" dirty="0" smtClean="0"/>
              <a:t>的大一统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2529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GPT3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1750 </a:t>
            </a:r>
            <a:r>
              <a:rPr lang="zh-CN" altLang="en-US" dirty="0">
                <a:latin typeface="+mn-ea"/>
              </a:rPr>
              <a:t>亿</a:t>
            </a:r>
            <a:r>
              <a:rPr lang="zh-CN" altLang="en-US" dirty="0" smtClean="0">
                <a:latin typeface="+mn-ea"/>
              </a:rPr>
              <a:t>参数量，是</a:t>
            </a:r>
            <a:r>
              <a:rPr lang="en-US" altLang="zh-CN" dirty="0" smtClean="0">
                <a:latin typeface="+mn-ea"/>
              </a:rPr>
              <a:t>GPT-2</a:t>
            </a:r>
            <a:r>
              <a:rPr lang="zh-CN" altLang="en-US" dirty="0" smtClean="0">
                <a:latin typeface="+mn-ea"/>
              </a:rPr>
              <a:t>的</a:t>
            </a:r>
            <a:r>
              <a:rPr lang="en-US" altLang="zh-CN" dirty="0" smtClean="0">
                <a:latin typeface="+mn-ea"/>
              </a:rPr>
              <a:t>116</a:t>
            </a:r>
            <a:r>
              <a:rPr lang="zh-CN" altLang="en-US" dirty="0" smtClean="0">
                <a:latin typeface="+mn-ea"/>
              </a:rPr>
              <a:t>倍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模型结构与</a:t>
            </a:r>
            <a:r>
              <a:rPr lang="en-US" altLang="zh-CN" dirty="0" smtClean="0">
                <a:latin typeface="+mn-ea"/>
              </a:rPr>
              <a:t>GPT-2</a:t>
            </a:r>
            <a:r>
              <a:rPr lang="zh-CN" altLang="en-US" dirty="0" smtClean="0">
                <a:latin typeface="+mn-ea"/>
              </a:rPr>
              <a:t>相同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继续使用单向语言模型预训练</a:t>
            </a:r>
            <a:endParaRPr lang="en-US" dirty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8" y="3669516"/>
            <a:ext cx="9030022" cy="24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3773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GPT3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ea"/>
              </a:rPr>
              <a:t>Pre-training </a:t>
            </a:r>
            <a:r>
              <a:rPr lang="en-US" dirty="0">
                <a:latin typeface="+mn-ea"/>
              </a:rPr>
              <a:t>+ fine-tune    </a:t>
            </a:r>
            <a:r>
              <a:rPr lang="en-US" dirty="0" smtClean="0">
                <a:latin typeface="+mn-ea"/>
              </a:rPr>
              <a:t>×</a:t>
            </a:r>
          </a:p>
          <a:p>
            <a:r>
              <a:rPr lang="zh-CN" altLang="en-US" dirty="0" smtClean="0">
                <a:latin typeface="+mn-ea"/>
              </a:rPr>
              <a:t>理由：</a:t>
            </a:r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fine-tune</a:t>
            </a:r>
            <a:r>
              <a:rPr lang="zh-CN" altLang="en-US" dirty="0" smtClean="0">
                <a:latin typeface="+mn-ea"/>
              </a:rPr>
              <a:t>需要的数据，经常是缺失的</a:t>
            </a:r>
            <a:endParaRPr lang="en-US" altLang="zh-CN" dirty="0" smtClean="0">
              <a:latin typeface="+mn-ea"/>
            </a:endParaRPr>
          </a:p>
          <a:p>
            <a:r>
              <a:rPr lang="en-US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fine-tune</a:t>
            </a:r>
            <a:r>
              <a:rPr lang="zh-CN" altLang="en-US" dirty="0" smtClean="0">
                <a:latin typeface="+mn-ea"/>
              </a:rPr>
              <a:t>会涉及对模型进行改造，使其变复杂，并失去泛化性</a:t>
            </a:r>
            <a:endParaRPr lang="en-US" altLang="zh-CN" dirty="0" smtClean="0">
              <a:latin typeface="+mn-ea"/>
            </a:endParaRPr>
          </a:p>
          <a:p>
            <a:r>
              <a:rPr lang="en-US" dirty="0" smtClean="0">
                <a:latin typeface="+mn-ea"/>
              </a:rPr>
              <a:t>3</a:t>
            </a:r>
            <a:r>
              <a:rPr lang="zh-CN" altLang="en-US" dirty="0" smtClean="0">
                <a:latin typeface="+mn-ea"/>
              </a:rPr>
              <a:t>、人类学习做新任务并不需要很多样本</a:t>
            </a:r>
            <a:endParaRPr lang="en-US" dirty="0">
              <a:latin typeface="+mn-ea"/>
            </a:endParaRPr>
          </a:p>
          <a:p>
            <a:endParaRPr lang="en-US" dirty="0" smtClean="0">
              <a:latin typeface="+mn-ea"/>
            </a:endParaRPr>
          </a:p>
          <a:p>
            <a:r>
              <a:rPr lang="en-US" altLang="zh-CN" b="1" dirty="0" smtClean="0">
                <a:latin typeface="+mn-ea"/>
              </a:rPr>
              <a:t>Pre-training + Zero-, One-, Few-shot  </a:t>
            </a:r>
            <a:r>
              <a:rPr lang="en-US" b="1" dirty="0" smtClean="0">
                <a:latin typeface="+mn-ea"/>
              </a:rPr>
              <a:t>√</a:t>
            </a:r>
            <a:endParaRPr 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217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GPT3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2" y="1776339"/>
            <a:ext cx="8064896" cy="503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578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GPT3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0" y="1919479"/>
            <a:ext cx="8412163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710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下游任务中的使用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91347"/>
            <a:ext cx="6768753" cy="270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8" y="4584923"/>
            <a:ext cx="53435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027" y="4784948"/>
            <a:ext cx="2438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2933" y="462814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文本匹配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63888" y="462814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文本分类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08104" y="465189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序列标注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49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GPT3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Aside from pointing to a conceptual limitation in our current NLP techniques, this adaptability has practical advantages – it allows humans to </a:t>
            </a:r>
            <a:r>
              <a:rPr lang="en-US" i="1" dirty="0">
                <a:solidFill>
                  <a:srgbClr val="FF0000"/>
                </a:solidFill>
              </a:rPr>
              <a:t>seamlessly mix together or switch between many tasks and skills</a:t>
            </a:r>
            <a:r>
              <a:rPr lang="en-US" i="1" dirty="0"/>
              <a:t>, for example performing addition during a lengthy dialogue. </a:t>
            </a:r>
            <a:r>
              <a:rPr lang="en-US" i="1" dirty="0" smtClean="0"/>
              <a:t>To </a:t>
            </a:r>
            <a:r>
              <a:rPr lang="en-US" i="1" dirty="0"/>
              <a:t>be broadly useful, we would someday like our </a:t>
            </a:r>
            <a:r>
              <a:rPr lang="en-US" i="1" dirty="0">
                <a:solidFill>
                  <a:srgbClr val="FF0000"/>
                </a:solidFill>
              </a:rPr>
              <a:t>NLP systems </a:t>
            </a:r>
            <a:r>
              <a:rPr lang="en-US" i="1" dirty="0"/>
              <a:t>to </a:t>
            </a:r>
            <a:r>
              <a:rPr lang="en-US" i="1" dirty="0">
                <a:solidFill>
                  <a:srgbClr val="FF0000"/>
                </a:solidFill>
              </a:rPr>
              <a:t>have this same fluidity and generality</a:t>
            </a:r>
            <a:r>
              <a:rPr lang="en-US" i="1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b="1" dirty="0" smtClean="0"/>
              <a:t>人工智能的目标：像人一样的学习能力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1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预训练的发展方向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1.</a:t>
            </a:r>
            <a:r>
              <a:rPr lang="en-US" altLang="zh-CN" dirty="0" smtClean="0">
                <a:latin typeface="+mj-lt"/>
              </a:rPr>
              <a:t>more data, bigger model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2.different pre-training tasks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3.eas</a:t>
            </a:r>
            <a:r>
              <a:rPr lang="en-US" altLang="zh-CN" dirty="0" smtClean="0">
                <a:latin typeface="+mj-lt"/>
              </a:rPr>
              <a:t>ier</a:t>
            </a:r>
            <a:r>
              <a:rPr lang="en-US" dirty="0" smtClean="0">
                <a:latin typeface="+mj-lt"/>
              </a:rPr>
              <a:t> to transfer to all kinds of downstream tasks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4.no need for task specific data</a:t>
            </a:r>
          </a:p>
          <a:p>
            <a:endParaRPr lang="en-US" dirty="0">
              <a:latin typeface="+mj-lt"/>
            </a:endParaRPr>
          </a:p>
          <a:p>
            <a:r>
              <a:rPr lang="en-US" i="1" dirty="0" smtClean="0">
                <a:solidFill>
                  <a:srgbClr val="FF0000"/>
                </a:solidFill>
                <a:latin typeface="High Tower Text" panose="02040502050506030303" pitchFamily="18" charset="0"/>
              </a:rPr>
              <a:t>Someday: </a:t>
            </a:r>
            <a:r>
              <a:rPr lang="en-US" altLang="zh-CN" i="1" dirty="0" smtClean="0">
                <a:solidFill>
                  <a:srgbClr val="FF0000"/>
                </a:solidFill>
                <a:latin typeface="High Tower Text" panose="02040502050506030303" pitchFamily="18" charset="0"/>
              </a:rPr>
              <a:t>A general model possesses all human abilities!</a:t>
            </a:r>
            <a:endParaRPr lang="en-US" i="1" dirty="0">
              <a:solidFill>
                <a:srgbClr val="FF0000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56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77439" y="2967335"/>
            <a:ext cx="8989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</a:t>
            </a:r>
            <a:r>
              <a:rPr lang="en-US" altLang="zh-CN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You For Listening</a:t>
            </a:r>
            <a:endParaRPr lang="zh-CN" alt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0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-Encoder</a:t>
            </a:r>
            <a:endParaRPr lang="en-US" dirty="0"/>
          </a:p>
        </p:txBody>
      </p:sp>
      <p:pic>
        <p:nvPicPr>
          <p:cNvPr id="2050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66842"/>
            <a:ext cx="5434553" cy="49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2422605"/>
            <a:ext cx="2880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BERT</a:t>
            </a:r>
            <a:r>
              <a:rPr lang="zh-CN" altLang="en-US" sz="2400" dirty="0" smtClean="0"/>
              <a:t>的模型主体结构使用</a:t>
            </a:r>
            <a:r>
              <a:rPr lang="en-US" altLang="zh-CN" sz="2400" dirty="0" smtClean="0"/>
              <a:t>Google</a:t>
            </a:r>
            <a:r>
              <a:rPr lang="zh-CN" altLang="en-US" sz="2400" dirty="0" smtClean="0"/>
              <a:t>自己在</a:t>
            </a:r>
            <a:r>
              <a:rPr lang="en-US" altLang="zh-CN" sz="2400" dirty="0" smtClean="0"/>
              <a:t>17</a:t>
            </a:r>
            <a:r>
              <a:rPr lang="zh-CN" altLang="en-US" sz="2400" dirty="0" smtClean="0"/>
              <a:t>年提出的</a:t>
            </a:r>
            <a:r>
              <a:rPr lang="en-US" altLang="zh-CN" sz="2400" dirty="0" smtClean="0"/>
              <a:t>Transformer</a:t>
            </a:r>
            <a:r>
              <a:rPr lang="zh-CN" altLang="en-US" sz="2400" dirty="0" smtClean="0"/>
              <a:t>结构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4" y="3922283"/>
            <a:ext cx="1944216" cy="29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6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-Embedding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加入 </a:t>
            </a:r>
            <a:r>
              <a:rPr lang="en-US" dirty="0" smtClean="0"/>
              <a:t>[CLS]  [SEP] </a:t>
            </a:r>
            <a:r>
              <a:rPr lang="zh-CN" altLang="en-US" dirty="0" smtClean="0"/>
              <a:t>来标记文本起始位置</a:t>
            </a:r>
            <a:endParaRPr lang="en-US" dirty="0" smtClean="0"/>
          </a:p>
          <a:p>
            <a:r>
              <a:rPr lang="en-US" altLang="zh-CN" dirty="0" smtClean="0"/>
              <a:t>Segment embedding </a:t>
            </a:r>
            <a:r>
              <a:rPr lang="zh-CN" altLang="en-US" dirty="0" smtClean="0"/>
              <a:t>判断来源语句</a:t>
            </a:r>
            <a:endParaRPr lang="en-US" altLang="zh-CN" dirty="0" smtClean="0"/>
          </a:p>
          <a:p>
            <a:r>
              <a:rPr lang="en-US" altLang="zh-CN" dirty="0" smtClean="0"/>
              <a:t>Position embedding </a:t>
            </a:r>
            <a:r>
              <a:rPr lang="zh-CN" altLang="en-US" dirty="0" smtClean="0"/>
              <a:t>带入语序信息</a:t>
            </a:r>
            <a:endParaRPr lang="en-US" altLang="zh-CN" dirty="0" smtClean="0"/>
          </a:p>
          <a:p>
            <a:r>
              <a:rPr lang="zh-CN" altLang="en-US" dirty="0"/>
              <a:t>加</a:t>
            </a:r>
            <a:r>
              <a:rPr lang="zh-CN" altLang="en-US" dirty="0" smtClean="0"/>
              <a:t>和后会做</a:t>
            </a:r>
            <a:r>
              <a:rPr lang="en-US" altLang="zh-CN" dirty="0" smtClean="0"/>
              <a:t>Layer Normalization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1824909"/>
            <a:ext cx="8566293" cy="277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7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3042</TotalTime>
  <Words>2430</Words>
  <Application>Microsoft Office PowerPoint</Application>
  <PresentationFormat>全屏显示(4:3)</PresentationFormat>
  <Paragraphs>419</Paragraphs>
  <Slides>72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3" baseType="lpstr">
      <vt:lpstr>流畅</vt:lpstr>
      <vt:lpstr>BERT等预训练语言模型</vt:lpstr>
      <vt:lpstr>PowerPoint 演示文稿</vt:lpstr>
      <vt:lpstr>BERT</vt:lpstr>
      <vt:lpstr>传统方法  VS  预训练方法</vt:lpstr>
      <vt:lpstr>预训练方式</vt:lpstr>
      <vt:lpstr>BERT-context representation</vt:lpstr>
      <vt:lpstr>下游任务中的使用</vt:lpstr>
      <vt:lpstr>BERT结构-Encoder</vt:lpstr>
      <vt:lpstr>BERT结构-Embedding</vt:lpstr>
      <vt:lpstr>BERT结构-self-attention</vt:lpstr>
      <vt:lpstr>BERT结构-Multi-Head</vt:lpstr>
      <vt:lpstr>BERT结构-Encoder</vt:lpstr>
      <vt:lpstr>BERT的优势</vt:lpstr>
      <vt:lpstr>BERT的劣势</vt:lpstr>
      <vt:lpstr>PowerPoint 演示文稿</vt:lpstr>
      <vt:lpstr>ELMo</vt:lpstr>
      <vt:lpstr>ELMo</vt:lpstr>
      <vt:lpstr>ELMo</vt:lpstr>
      <vt:lpstr>ELMo</vt:lpstr>
      <vt:lpstr>GPT</vt:lpstr>
      <vt:lpstr>GPT</vt:lpstr>
      <vt:lpstr>GPT</vt:lpstr>
      <vt:lpstr>BERT</vt:lpstr>
      <vt:lpstr>BERT</vt:lpstr>
      <vt:lpstr>Ernie-baidu</vt:lpstr>
      <vt:lpstr>Ernie-baidu</vt:lpstr>
      <vt:lpstr>Ernie-baidu</vt:lpstr>
      <vt:lpstr>Ernie-baidu</vt:lpstr>
      <vt:lpstr>Ernie- Tsinghua</vt:lpstr>
      <vt:lpstr>Ernie- Tsinghua</vt:lpstr>
      <vt:lpstr>Ernie- Tsinghua</vt:lpstr>
      <vt:lpstr>Ernie- Tsinghua</vt:lpstr>
      <vt:lpstr>GPT2</vt:lpstr>
      <vt:lpstr>GPT2</vt:lpstr>
      <vt:lpstr>GPT2</vt:lpstr>
      <vt:lpstr>UNILM</vt:lpstr>
      <vt:lpstr>UNILM</vt:lpstr>
      <vt:lpstr>UNILM</vt:lpstr>
      <vt:lpstr>UNILM</vt:lpstr>
      <vt:lpstr>Transformer-XL &amp; XLNet</vt:lpstr>
      <vt:lpstr>Transformer-XL &amp; XLNet</vt:lpstr>
      <vt:lpstr>Transformer-XL &amp; XLNet</vt:lpstr>
      <vt:lpstr>Transformer-XL &amp; XLNet</vt:lpstr>
      <vt:lpstr>Transformer-XL &amp; XLNet</vt:lpstr>
      <vt:lpstr>Transformer-XL &amp; XLNet</vt:lpstr>
      <vt:lpstr>Roberta</vt:lpstr>
      <vt:lpstr>Roberta</vt:lpstr>
      <vt:lpstr>Roberta</vt:lpstr>
      <vt:lpstr>SpanBert</vt:lpstr>
      <vt:lpstr>SpanBert</vt:lpstr>
      <vt:lpstr>SpanBert</vt:lpstr>
      <vt:lpstr>SpanBert</vt:lpstr>
      <vt:lpstr>SpanBert</vt:lpstr>
      <vt:lpstr>SpanBert</vt:lpstr>
      <vt:lpstr>ALBERT</vt:lpstr>
      <vt:lpstr>ALBERT</vt:lpstr>
      <vt:lpstr>ALBERT</vt:lpstr>
      <vt:lpstr>ALBERT</vt:lpstr>
      <vt:lpstr>ALBERT</vt:lpstr>
      <vt:lpstr>ALBERT</vt:lpstr>
      <vt:lpstr>T5</vt:lpstr>
      <vt:lpstr>T5</vt:lpstr>
      <vt:lpstr>T5</vt:lpstr>
      <vt:lpstr>T5</vt:lpstr>
      <vt:lpstr>T5</vt:lpstr>
      <vt:lpstr>GPT3</vt:lpstr>
      <vt:lpstr>GPT3</vt:lpstr>
      <vt:lpstr>GPT3</vt:lpstr>
      <vt:lpstr>GPT3</vt:lpstr>
      <vt:lpstr>GPT3</vt:lpstr>
      <vt:lpstr>预训练的发展方向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自然语言处理的发展与挑战</dc:title>
  <dc:creator>Zimo Yin</dc:creator>
  <cp:lastModifiedBy>Zimo Yin</cp:lastModifiedBy>
  <cp:revision>500</cp:revision>
  <dcterms:created xsi:type="dcterms:W3CDTF">2021-01-13T12:57:19Z</dcterms:created>
  <dcterms:modified xsi:type="dcterms:W3CDTF">2021-03-16T11:34:17Z</dcterms:modified>
</cp:coreProperties>
</file>